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  <p:sldMasterId id="2147483782" r:id="rId2"/>
    <p:sldMasterId id="2147483794" r:id="rId3"/>
  </p:sldMasterIdLst>
  <p:notesMasterIdLst>
    <p:notesMasterId r:id="rId15"/>
  </p:notesMasterIdLst>
  <p:sldIdLst>
    <p:sldId id="2536" r:id="rId4"/>
    <p:sldId id="256" r:id="rId5"/>
    <p:sldId id="269" r:id="rId6"/>
    <p:sldId id="2544" r:id="rId7"/>
    <p:sldId id="2540" r:id="rId8"/>
    <p:sldId id="2545" r:id="rId9"/>
    <p:sldId id="307" r:id="rId10"/>
    <p:sldId id="2537" r:id="rId11"/>
    <p:sldId id="2541" r:id="rId12"/>
    <p:sldId id="2542" r:id="rId13"/>
    <p:sldId id="2543" r:id="rId1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800A6-C833-455C-A50B-7AE2CCCACB2D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BFF00-71C3-4C4F-9F6E-090A8B1679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945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F4D151B-55B5-4E82-AB9B-FF9939442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33E92CB-C019-4898-AD03-8631B29FB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BCC57EE-D3C8-4AAD-BAB1-99F936A2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6B4B316-8AD9-49FE-822B-1B40798D9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A428980-C74F-450F-8503-0D2DDD28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892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58DF24C-EB9F-427F-AC2E-BB1CB232F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C76722B-ACE4-43A3-8E70-5BD8A1947E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01BBB1C-C583-42B2-96E8-5D7AF6C8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FFF3A91-1828-4A44-9948-2C3CD206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1CD8E6-869C-43D0-919F-9F36FC674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928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C411C1BB-2994-42F6-BEFC-5E120EF89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606677A-F02E-4F8E-823D-E29AD109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E996E4E-EDE3-469C-9577-527F0279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13D60F7-6542-4B23-B88C-E47D1987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523FDD3-A0FA-494C-A6C7-45ECB8E51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9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0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43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0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0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1946BCD-82CF-49DF-BC1F-B073F25B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2BDEABE-80C0-427C-8E1E-5E0EE68C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8EB2C19-D932-457E-8F47-303E5B24C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365F43E-A48F-405E-9B33-EC977DD4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315DAA9-3A34-4772-87E2-770D9A0C3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32853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55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3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3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93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68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6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2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8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1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68638F-8B4C-4D2F-ACEC-6CAF18AD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A916428-256E-4186-909E-64684689A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ADBEABE-92A2-47B9-8987-5E649473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087B10E-61A1-41EA-8DEF-8DADB7FC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48F4C06-0FE1-41E5-B5AD-11EC010F6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9740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38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8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08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3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34F20D0-0A1C-4DD8-A5BC-1109A878C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4E7BD79-46C8-4FF9-9489-95DF55C6D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71384B44-D7DC-4539-B920-CC9C02BA6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3E33C59-77F4-4642-B891-8CE4415A7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E965B75-4709-4F2E-9AF0-65AC82862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3FB47CD-F8C4-4F7E-8941-FAA8AB74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401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02D9A4-28F8-4901-834A-FD0B4FBCC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B7C709E-8A7E-4320-9D2F-B4870DF0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8B8F1B9-CF8D-4647-A192-E9B8100F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97F79C06-C1A3-4560-8877-D752CB2B29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7993A6A-B084-4A5D-90DB-2851A5111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196944B6-6017-4C77-8051-0214E43AA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3D3542CD-868B-48E1-A5B6-D7C87DA05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F93DBE4-B85F-4EBB-9105-4350EA7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030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37B3D62-4958-4271-BC1B-FF54C84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21EDA560-D47A-4BC1-962C-069ADF92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3BC82B5-34A8-4025-B5E3-CAA7D355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0305D39A-B75D-4049-B6C9-3E25C3E4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992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0EA35BD-FE41-4E95-8A10-E1ACD23F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20F0489-98E3-4576-8379-44735140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5288A4E-B602-4848-974A-0156E2A6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671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426A80-DAE2-4211-B3B9-20DF86149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D341CB9-B92E-42F7-9B8D-F7F539756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E86004E-17F4-4E76-8B0C-34B7C96DF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B0E44EF-3B0E-4D41-A805-DDF9F76E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77CAE5B-8E90-4E53-9D66-449968FFA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3C7B0ED-3469-49C7-9D8D-86A63C22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307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5E393E3-F6AF-4D69-B419-52ABBC27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8B64512-7437-4F77-8483-1691C53A0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9A2F790-1B60-4B6A-A73F-737D0E5A3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DB346B0-D0DE-45B6-ADF3-2E8E0E2F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6D63C8B-B510-4C82-BCE8-FF84AE11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F1D0155-9789-43E0-B820-42062AE9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44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66415DF4-4E0F-4F02-A68A-812F2C822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8CF17D4-EA72-4B85-A72B-6AB14C6D4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B101014-EFED-4B6B-A180-BB86EE490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EDED9-FBCE-4C4A-B39F-F1AEFD6D15B1}" type="datetimeFigureOut">
              <a:rPr lang="th-TH" smtClean="0"/>
              <a:t>27/12/65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C67395C-FE70-48B3-A3F0-3474B4A4A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6FABBA8-29A7-4883-8D2A-AADFD03D7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957E-C631-45D9-A4AD-48FF24698F3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82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679E6-C8CA-406B-953D-52E824A6C7C9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E32FA-EF08-45D9-8089-B3B96399F6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all" spc="4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12/27/2022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4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all" spc="4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2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 spc="5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 spc="3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 spc="3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 spc="3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600" kern="1200" spc="3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600" kern="1200" spc="3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0AAB3A-7A4A-4C09-918B-331E5647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673AA57-A40E-42D1-BA30-75A253521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1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D4CE1B8-8A5F-580E-148F-6B5C8A28A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11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C85935D-393F-F270-6F51-0F1803212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3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58B2032C-81EE-4ECA-9C02-FAF384ED4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" y="-11137"/>
            <a:ext cx="12211879" cy="6858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F25F775-BEA8-4CFC-B36D-8B7C2156BBA3}"/>
              </a:ext>
            </a:extLst>
          </p:cNvPr>
          <p:cNvSpPr/>
          <p:nvPr/>
        </p:nvSpPr>
        <p:spPr>
          <a:xfrm>
            <a:off x="4623576" y="1013727"/>
            <a:ext cx="2582971" cy="3770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กิจกรรม</a:t>
            </a: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1609103-C4A6-4C7B-A576-34888ADE1941}"/>
              </a:ext>
            </a:extLst>
          </p:cNvPr>
          <p:cNvSpPr/>
          <p:nvPr/>
        </p:nvSpPr>
        <p:spPr>
          <a:xfrm>
            <a:off x="418724" y="2134153"/>
            <a:ext cx="2651037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คัดกรองสุขภาพ 9 ด้าน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Blue Book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0A5FFD3C-9A6D-409F-8B0A-60373EA3437E}"/>
              </a:ext>
            </a:extLst>
          </p:cNvPr>
          <p:cNvSpPr/>
          <p:nvPr/>
        </p:nvSpPr>
        <p:spPr>
          <a:xfrm>
            <a:off x="3704324" y="2686705"/>
            <a:ext cx="2313709" cy="454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แว่นตา</a:t>
            </a: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567EAFED-0610-4F43-AD1C-E330716BA3E9}"/>
              </a:ext>
            </a:extLst>
          </p:cNvPr>
          <p:cNvSpPr/>
          <p:nvPr/>
        </p:nvSpPr>
        <p:spPr>
          <a:xfrm>
            <a:off x="9389397" y="2695601"/>
            <a:ext cx="1843104" cy="454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ฟันเทียม</a:t>
            </a:r>
          </a:p>
        </p:txBody>
      </p:sp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684160F1-C7B1-424C-8498-AE4B2A07D9B1}"/>
              </a:ext>
            </a:extLst>
          </p:cNvPr>
          <p:cNvSpPr/>
          <p:nvPr/>
        </p:nvSpPr>
        <p:spPr>
          <a:xfrm>
            <a:off x="3951933" y="1765095"/>
            <a:ext cx="6637232" cy="6001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สนับสนุนวัสดุ อุปกรณ์ ชุดสิทธิประโยชน์เพื่อผู้สูงอายุ(สปสช.)</a:t>
            </a:r>
          </a:p>
        </p:txBody>
      </p:sp>
      <p:sp>
        <p:nvSpPr>
          <p:cNvPr id="18" name="สี่เหลี่ยมผืนผ้า 17">
            <a:extLst>
              <a:ext uri="{FF2B5EF4-FFF2-40B4-BE49-F238E27FC236}">
                <a16:creationId xmlns:a16="http://schemas.microsoft.com/office/drawing/2014/main" id="{01BB3EBA-BE66-494C-9DA1-772707C5904B}"/>
              </a:ext>
            </a:extLst>
          </p:cNvPr>
          <p:cNvSpPr/>
          <p:nvPr/>
        </p:nvSpPr>
        <p:spPr>
          <a:xfrm>
            <a:off x="325285" y="3299850"/>
            <a:ext cx="2791380" cy="32091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สุขภาพช่องปาก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การได้ยิน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การขาดสารอาหาร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การมองเห็น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ความคิดความจำ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ภาวะซึมเศร้า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การกลั้นปัสสาวะ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การเคลื่อนไหวร่างกาย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การปฏิบัติกิจวัตรประจำวัน  (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ADL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9DC37141-DA40-43FF-844E-A0155D02FB8C}"/>
              </a:ext>
            </a:extLst>
          </p:cNvPr>
          <p:cNvSpPr/>
          <p:nvPr/>
        </p:nvSpPr>
        <p:spPr>
          <a:xfrm>
            <a:off x="3261640" y="3494637"/>
            <a:ext cx="2673580" cy="243275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แว่นตา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อยู่ระหว่างนำเข้าชุด สิทธิประโยชน์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กลุ่มเป้าหมาย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ผู้สูงอายุที่มีสายตาผิดปกติ (สั้น-ยาว)</a:t>
            </a:r>
          </a:p>
          <a:p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h-TH" dirty="0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8348EDC8-1920-418E-9371-05557E9D03D8}"/>
              </a:ext>
            </a:extLst>
          </p:cNvPr>
          <p:cNvSpPr/>
          <p:nvPr/>
        </p:nvSpPr>
        <p:spPr>
          <a:xfrm>
            <a:off x="9403237" y="3422993"/>
            <a:ext cx="2673580" cy="2552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/>
              <a:t>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(ฟันเทียม รากฟันเทียม)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ฟันเทียม สำหรับผู้มีความจำเป็น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รากฟันเทียมสำหรับ</a:t>
            </a:r>
            <a:b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ผู้ใส่ฟันเทียมทั้งปากแล้วหลวม</a:t>
            </a:r>
          </a:p>
          <a:p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8F70E617-8C6D-4BEF-A2DC-1FDEE36E4B51}"/>
              </a:ext>
            </a:extLst>
          </p:cNvPr>
          <p:cNvSpPr/>
          <p:nvPr/>
        </p:nvSpPr>
        <p:spPr>
          <a:xfrm>
            <a:off x="3220281" y="6193913"/>
            <a:ext cx="6101272" cy="622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ขอรับงบประมาณจากกองทุนหลักประกันสุขภาพท้องถิ่นหรือกองทุนฟื้นฟูสมรรถภาพระดับจังหวัด</a:t>
            </a:r>
            <a:r>
              <a:rPr lang="th-TH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ใช้ได้เฉพาะสิทธิ </a:t>
            </a:r>
            <a:r>
              <a:rPr lang="en-US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 </a:t>
            </a:r>
            <a:r>
              <a:rPr lang="th-TH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เท่านั้น</a:t>
            </a:r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AA3473C2-5EE5-412D-B688-6CA913FFF970}"/>
              </a:ext>
            </a:extLst>
          </p:cNvPr>
          <p:cNvSpPr/>
          <p:nvPr/>
        </p:nvSpPr>
        <p:spPr>
          <a:xfrm>
            <a:off x="861391" y="230788"/>
            <a:ext cx="10469219" cy="5867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การขับเคลื่อนโครงการของขวัญปีใหม่ผู้สูงอายุ ปี 2566</a:t>
            </a:r>
            <a:endParaRPr lang="th-TH" dirty="0"/>
          </a:p>
          <a:p>
            <a:pPr algn="ctr"/>
            <a:endParaRPr lang="th-TH" dirty="0"/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:a16="http://schemas.microsoft.com/office/drawing/2014/main" id="{AA3AD341-19EC-4408-8180-034B8A11A7AA}"/>
              </a:ext>
            </a:extLst>
          </p:cNvPr>
          <p:cNvCxnSpPr>
            <a:cxnSpLocks/>
          </p:cNvCxnSpPr>
          <p:nvPr/>
        </p:nvCxnSpPr>
        <p:spPr>
          <a:xfrm flipH="1">
            <a:off x="1908316" y="1208160"/>
            <a:ext cx="27152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>
            <a:extLst>
              <a:ext uri="{FF2B5EF4-FFF2-40B4-BE49-F238E27FC236}">
                <a16:creationId xmlns:a16="http://schemas.microsoft.com/office/drawing/2014/main" id="{F8506063-CEF1-4CE6-AEFE-6414470D534E}"/>
              </a:ext>
            </a:extLst>
          </p:cNvPr>
          <p:cNvCxnSpPr/>
          <p:nvPr/>
        </p:nvCxnSpPr>
        <p:spPr>
          <a:xfrm>
            <a:off x="1908313" y="1208160"/>
            <a:ext cx="0" cy="89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>
            <a:extLst>
              <a:ext uri="{FF2B5EF4-FFF2-40B4-BE49-F238E27FC236}">
                <a16:creationId xmlns:a16="http://schemas.microsoft.com/office/drawing/2014/main" id="{B225CE1E-B9E7-447C-B717-0386C7B99B6E}"/>
              </a:ext>
            </a:extLst>
          </p:cNvPr>
          <p:cNvCxnSpPr>
            <a:cxnSpLocks/>
          </p:cNvCxnSpPr>
          <p:nvPr/>
        </p:nvCxnSpPr>
        <p:spPr>
          <a:xfrm>
            <a:off x="8811567" y="1226114"/>
            <a:ext cx="0" cy="53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>
            <a:extLst>
              <a:ext uri="{FF2B5EF4-FFF2-40B4-BE49-F238E27FC236}">
                <a16:creationId xmlns:a16="http://schemas.microsoft.com/office/drawing/2014/main" id="{E70055E5-84EE-4782-8DEC-C0023D03C860}"/>
              </a:ext>
            </a:extLst>
          </p:cNvPr>
          <p:cNvCxnSpPr>
            <a:cxnSpLocks/>
          </p:cNvCxnSpPr>
          <p:nvPr/>
        </p:nvCxnSpPr>
        <p:spPr>
          <a:xfrm>
            <a:off x="4744279" y="2406163"/>
            <a:ext cx="0" cy="27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ลูกศรเชื่อมต่อแบบตรง 38">
            <a:extLst>
              <a:ext uri="{FF2B5EF4-FFF2-40B4-BE49-F238E27FC236}">
                <a16:creationId xmlns:a16="http://schemas.microsoft.com/office/drawing/2014/main" id="{5998B1AD-8A38-40D9-BE25-47DE1AC3B6CD}"/>
              </a:ext>
            </a:extLst>
          </p:cNvPr>
          <p:cNvCxnSpPr>
            <a:cxnSpLocks/>
          </p:cNvCxnSpPr>
          <p:nvPr/>
        </p:nvCxnSpPr>
        <p:spPr>
          <a:xfrm>
            <a:off x="7742153" y="2391227"/>
            <a:ext cx="0" cy="27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>
            <a:extLst>
              <a:ext uri="{FF2B5EF4-FFF2-40B4-BE49-F238E27FC236}">
                <a16:creationId xmlns:a16="http://schemas.microsoft.com/office/drawing/2014/main" id="{8881C60E-F8E2-4F0A-B09D-A8E63AB8BD1B}"/>
              </a:ext>
            </a:extLst>
          </p:cNvPr>
          <p:cNvCxnSpPr>
            <a:cxnSpLocks/>
          </p:cNvCxnSpPr>
          <p:nvPr/>
        </p:nvCxnSpPr>
        <p:spPr>
          <a:xfrm>
            <a:off x="10310949" y="2365209"/>
            <a:ext cx="0" cy="321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>
            <a:extLst>
              <a:ext uri="{FF2B5EF4-FFF2-40B4-BE49-F238E27FC236}">
                <a16:creationId xmlns:a16="http://schemas.microsoft.com/office/drawing/2014/main" id="{F360977E-8DA1-40F5-8C2D-EB8DB3E40CB7}"/>
              </a:ext>
            </a:extLst>
          </p:cNvPr>
          <p:cNvCxnSpPr>
            <a:cxnSpLocks/>
          </p:cNvCxnSpPr>
          <p:nvPr/>
        </p:nvCxnSpPr>
        <p:spPr>
          <a:xfrm>
            <a:off x="4744279" y="3141196"/>
            <a:ext cx="0" cy="34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>
            <a:extLst>
              <a:ext uri="{FF2B5EF4-FFF2-40B4-BE49-F238E27FC236}">
                <a16:creationId xmlns:a16="http://schemas.microsoft.com/office/drawing/2014/main" id="{9617A1F7-54F2-47CC-8734-3776430251CC}"/>
              </a:ext>
            </a:extLst>
          </p:cNvPr>
          <p:cNvCxnSpPr>
            <a:cxnSpLocks/>
          </p:cNvCxnSpPr>
          <p:nvPr/>
        </p:nvCxnSpPr>
        <p:spPr>
          <a:xfrm>
            <a:off x="7742153" y="3181527"/>
            <a:ext cx="0" cy="295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ลูกศรเชื่อมต่อแบบตรง 43">
            <a:extLst>
              <a:ext uri="{FF2B5EF4-FFF2-40B4-BE49-F238E27FC236}">
                <a16:creationId xmlns:a16="http://schemas.microsoft.com/office/drawing/2014/main" id="{FEB77286-513A-40E1-8DF0-FBE50ED17060}"/>
              </a:ext>
            </a:extLst>
          </p:cNvPr>
          <p:cNvCxnSpPr>
            <a:cxnSpLocks/>
          </p:cNvCxnSpPr>
          <p:nvPr/>
        </p:nvCxnSpPr>
        <p:spPr>
          <a:xfrm>
            <a:off x="10310949" y="3181527"/>
            <a:ext cx="0" cy="23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ลูกศรเชื่อมต่อแบบตรง 44">
            <a:extLst>
              <a:ext uri="{FF2B5EF4-FFF2-40B4-BE49-F238E27FC236}">
                <a16:creationId xmlns:a16="http://schemas.microsoft.com/office/drawing/2014/main" id="{4BF2C2E7-523B-4D5A-8EFA-6E4606219B43}"/>
              </a:ext>
            </a:extLst>
          </p:cNvPr>
          <p:cNvCxnSpPr>
            <a:cxnSpLocks/>
          </p:cNvCxnSpPr>
          <p:nvPr/>
        </p:nvCxnSpPr>
        <p:spPr>
          <a:xfrm>
            <a:off x="1908313" y="3075613"/>
            <a:ext cx="0" cy="2363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>
            <a:extLst>
              <a:ext uri="{FF2B5EF4-FFF2-40B4-BE49-F238E27FC236}">
                <a16:creationId xmlns:a16="http://schemas.microsoft.com/office/drawing/2014/main" id="{8BAF2B6D-BBAE-4A43-8AEF-7506831A9276}"/>
              </a:ext>
            </a:extLst>
          </p:cNvPr>
          <p:cNvCxnSpPr>
            <a:cxnSpLocks/>
          </p:cNvCxnSpPr>
          <p:nvPr/>
        </p:nvCxnSpPr>
        <p:spPr>
          <a:xfrm>
            <a:off x="7206547" y="1226112"/>
            <a:ext cx="1605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8D546E32-9362-4F4C-ADD0-E3F4752F8DDB}"/>
              </a:ext>
            </a:extLst>
          </p:cNvPr>
          <p:cNvSpPr/>
          <p:nvPr/>
        </p:nvSpPr>
        <p:spPr>
          <a:xfrm>
            <a:off x="6652595" y="2676945"/>
            <a:ext cx="2027580" cy="45449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ผ้าอ้อมผู้ใหญ่</a:t>
            </a:r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FF0DB4E4-EE9C-41A6-B750-7EA6DBBD553D}"/>
              </a:ext>
            </a:extLst>
          </p:cNvPr>
          <p:cNvSpPr/>
          <p:nvPr/>
        </p:nvSpPr>
        <p:spPr>
          <a:xfrm>
            <a:off x="6080196" y="3542941"/>
            <a:ext cx="3241356" cy="24327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ชุดสิทธิประโยชน์</a:t>
            </a:r>
          </a:p>
          <a:p>
            <a:pPr algn="ctr"/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(ผ้าอ้อมผู้ใหญ่ แผ่นรองซับการขับถ่าย แผนเสริมซึมซับ ผ้าอ้อมทางเลือก)</a:t>
            </a:r>
          </a:p>
          <a:p>
            <a:pPr algn="ctr"/>
            <a:r>
              <a:rPr lang="th-TH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กลุ่มเป้าหมา</a:t>
            </a: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th-TH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(ก)กลุ่มที่มีคะแนน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ADL=0-6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(ข)กลุ่มที่มีภาวะกลั้นปัสสาวะ</a:t>
            </a:r>
          </a:p>
          <a:p>
            <a:r>
              <a:rPr lang="th-TH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อุจจาระไม่ได้</a:t>
            </a:r>
          </a:p>
          <a:p>
            <a:endParaRPr lang="th-TH" sz="2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ลูกศรเชื่อมต่อแบบตรง 26">
            <a:extLst>
              <a:ext uri="{FF2B5EF4-FFF2-40B4-BE49-F238E27FC236}">
                <a16:creationId xmlns:a16="http://schemas.microsoft.com/office/drawing/2014/main" id="{D8BF2285-CEB4-4FA8-9CBC-C78F99CED870}"/>
              </a:ext>
            </a:extLst>
          </p:cNvPr>
          <p:cNvCxnSpPr>
            <a:cxnSpLocks/>
          </p:cNvCxnSpPr>
          <p:nvPr/>
        </p:nvCxnSpPr>
        <p:spPr>
          <a:xfrm>
            <a:off x="4744279" y="5927390"/>
            <a:ext cx="0" cy="266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>
            <a:extLst>
              <a:ext uri="{FF2B5EF4-FFF2-40B4-BE49-F238E27FC236}">
                <a16:creationId xmlns:a16="http://schemas.microsoft.com/office/drawing/2014/main" id="{B95623D5-AC09-4389-99AE-F7B72C6B11CF}"/>
              </a:ext>
            </a:extLst>
          </p:cNvPr>
          <p:cNvCxnSpPr>
            <a:cxnSpLocks/>
          </p:cNvCxnSpPr>
          <p:nvPr/>
        </p:nvCxnSpPr>
        <p:spPr>
          <a:xfrm>
            <a:off x="7851913" y="5975693"/>
            <a:ext cx="0" cy="21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>
            <a:extLst>
              <a:ext uri="{FF2B5EF4-FFF2-40B4-BE49-F238E27FC236}">
                <a16:creationId xmlns:a16="http://schemas.microsoft.com/office/drawing/2014/main" id="{D0463996-C09A-45E8-B917-E638751DF1A5}"/>
              </a:ext>
            </a:extLst>
          </p:cNvPr>
          <p:cNvSpPr/>
          <p:nvPr/>
        </p:nvSpPr>
        <p:spPr>
          <a:xfrm>
            <a:off x="9381905" y="6154455"/>
            <a:ext cx="2788146" cy="6618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งบบริการกรณีเฉพาะ</a:t>
            </a:r>
            <a:b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อวัยวะเทียม(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Instrument</a:t>
            </a:r>
            <a:r>
              <a:rPr lang="th-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30" name="ลูกศรเชื่อมต่อแบบตรง 29">
            <a:extLst>
              <a:ext uri="{FF2B5EF4-FFF2-40B4-BE49-F238E27FC236}">
                <a16:creationId xmlns:a16="http://schemas.microsoft.com/office/drawing/2014/main" id="{7206FBA3-AE5A-4871-8C88-64D1E7BB6CC1}"/>
              </a:ext>
            </a:extLst>
          </p:cNvPr>
          <p:cNvCxnSpPr>
            <a:cxnSpLocks/>
          </p:cNvCxnSpPr>
          <p:nvPr/>
        </p:nvCxnSpPr>
        <p:spPr>
          <a:xfrm>
            <a:off x="10749473" y="5936235"/>
            <a:ext cx="0" cy="218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09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CC2FD-F5D2-4415-8486-46858CC42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22269" y="-284218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1063619-981B-4E62-A26E-E345BB3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290211" y="0"/>
            <a:ext cx="4039677" cy="1269438"/>
          </a:xfrm>
          <a:custGeom>
            <a:avLst/>
            <a:gdLst>
              <a:gd name="connsiteX0" fmla="*/ 2019838 w 4039677"/>
              <a:gd name="connsiteY0" fmla="*/ 0 h 1269438"/>
              <a:gd name="connsiteX1" fmla="*/ 3994238 w 4039677"/>
              <a:gd name="connsiteY1" fmla="*/ 1175114 h 1269438"/>
              <a:gd name="connsiteX2" fmla="*/ 4039677 w 4039677"/>
              <a:gd name="connsiteY2" fmla="*/ 1269438 h 1269438"/>
              <a:gd name="connsiteX3" fmla="*/ 3004689 w 4039677"/>
              <a:gd name="connsiteY3" fmla="*/ 1269438 h 1269438"/>
              <a:gd name="connsiteX4" fmla="*/ 3000461 w 4039677"/>
              <a:gd name="connsiteY4" fmla="*/ 1264787 h 1269438"/>
              <a:gd name="connsiteX5" fmla="*/ 2019838 w 4039677"/>
              <a:gd name="connsiteY5" fmla="*/ 858599 h 1269438"/>
              <a:gd name="connsiteX6" fmla="*/ 1039216 w 4039677"/>
              <a:gd name="connsiteY6" fmla="*/ 1264787 h 1269438"/>
              <a:gd name="connsiteX7" fmla="*/ 1034988 w 4039677"/>
              <a:gd name="connsiteY7" fmla="*/ 1269438 h 1269438"/>
              <a:gd name="connsiteX8" fmla="*/ 0 w 4039677"/>
              <a:gd name="connsiteY8" fmla="*/ 1269438 h 1269438"/>
              <a:gd name="connsiteX9" fmla="*/ 45438 w 4039677"/>
              <a:gd name="connsiteY9" fmla="*/ 1175114 h 1269438"/>
              <a:gd name="connsiteX10" fmla="*/ 2019838 w 4039677"/>
              <a:gd name="connsiteY10" fmla="*/ 0 h 1269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39677" h="1269438">
                <a:moveTo>
                  <a:pt x="2019838" y="0"/>
                </a:moveTo>
                <a:cubicBezTo>
                  <a:pt x="2872410" y="0"/>
                  <a:pt x="3614002" y="475164"/>
                  <a:pt x="3994238" y="1175114"/>
                </a:cubicBezTo>
                <a:lnTo>
                  <a:pt x="4039677" y="1269438"/>
                </a:lnTo>
                <a:lnTo>
                  <a:pt x="3004689" y="1269438"/>
                </a:lnTo>
                <a:lnTo>
                  <a:pt x="3000461" y="1264787"/>
                </a:lnTo>
                <a:cubicBezTo>
                  <a:pt x="2749498" y="1013823"/>
                  <a:pt x="2402795" y="858599"/>
                  <a:pt x="2019838" y="858599"/>
                </a:cubicBezTo>
                <a:cubicBezTo>
                  <a:pt x="1636881" y="858599"/>
                  <a:pt x="1290179" y="1013823"/>
                  <a:pt x="1039216" y="1264787"/>
                </a:cubicBezTo>
                <a:lnTo>
                  <a:pt x="1034988" y="1269438"/>
                </a:lnTo>
                <a:lnTo>
                  <a:pt x="0" y="1269438"/>
                </a:lnTo>
                <a:lnTo>
                  <a:pt x="45438" y="1175114"/>
                </a:lnTo>
                <a:cubicBezTo>
                  <a:pt x="425674" y="475164"/>
                  <a:pt x="1167266" y="0"/>
                  <a:pt x="2019838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FD8DB98-B9F5-7752-5E16-2292B353420B}"/>
              </a:ext>
            </a:extLst>
          </p:cNvPr>
          <p:cNvSpPr txBox="1"/>
          <p:nvPr/>
        </p:nvSpPr>
        <p:spPr>
          <a:xfrm>
            <a:off x="-146167" y="31920"/>
            <a:ext cx="122148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การคัดกรองสุขภาพด้วยแบบคัดกรองความถดถอย 9 ด้าน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grpSp>
        <p:nvGrpSpPr>
          <p:cNvPr id="68" name="กลุ่ม 67">
            <a:extLst>
              <a:ext uri="{FF2B5EF4-FFF2-40B4-BE49-F238E27FC236}">
                <a16:creationId xmlns:a16="http://schemas.microsoft.com/office/drawing/2014/main" id="{A20A1E22-0BBB-74F6-34D2-DC09B89DDEB0}"/>
              </a:ext>
            </a:extLst>
          </p:cNvPr>
          <p:cNvGrpSpPr/>
          <p:nvPr/>
        </p:nvGrpSpPr>
        <p:grpSpPr>
          <a:xfrm>
            <a:off x="2457421" y="664095"/>
            <a:ext cx="9685629" cy="5821232"/>
            <a:chOff x="1062781" y="449480"/>
            <a:chExt cx="8011753" cy="4589746"/>
          </a:xfrm>
        </p:grpSpPr>
        <p:sp>
          <p:nvSpPr>
            <p:cNvPr id="69" name="สี่เหลี่ยมผืนผ้า: มุมมน 1">
              <a:extLst>
                <a:ext uri="{FF2B5EF4-FFF2-40B4-BE49-F238E27FC236}">
                  <a16:creationId xmlns:a16="http://schemas.microsoft.com/office/drawing/2014/main" id="{4CDE6E1E-DB96-E475-DC58-10CD5226510B}"/>
                </a:ext>
              </a:extLst>
            </p:cNvPr>
            <p:cNvSpPr/>
            <p:nvPr/>
          </p:nvSpPr>
          <p:spPr>
            <a:xfrm>
              <a:off x="4160566" y="1597880"/>
              <a:ext cx="2464681" cy="423190"/>
            </a:xfrm>
            <a:prstGeom prst="round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0" name="สี่เหลี่ยมผืนผ้า: มุมมน 14">
              <a:extLst>
                <a:ext uri="{FF2B5EF4-FFF2-40B4-BE49-F238E27FC236}">
                  <a16:creationId xmlns:a16="http://schemas.microsoft.com/office/drawing/2014/main" id="{5589FE5A-196F-5902-C2CA-B73706C6D767}"/>
                </a:ext>
              </a:extLst>
            </p:cNvPr>
            <p:cNvSpPr/>
            <p:nvPr/>
          </p:nvSpPr>
          <p:spPr>
            <a:xfrm>
              <a:off x="4160566" y="1094854"/>
              <a:ext cx="2464681" cy="423190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1" name="สี่เหลี่ยมผืนผ้า: มุมมน 15">
              <a:extLst>
                <a:ext uri="{FF2B5EF4-FFF2-40B4-BE49-F238E27FC236}">
                  <a16:creationId xmlns:a16="http://schemas.microsoft.com/office/drawing/2014/main" id="{DE0921AE-4FC6-45D4-F3CC-3D90C383B53C}"/>
                </a:ext>
              </a:extLst>
            </p:cNvPr>
            <p:cNvSpPr/>
            <p:nvPr/>
          </p:nvSpPr>
          <p:spPr>
            <a:xfrm>
              <a:off x="4160566" y="2100906"/>
              <a:ext cx="2464681" cy="42319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2" name="สี่เหลี่ยมผืนผ้า: มุมมน 16">
              <a:extLst>
                <a:ext uri="{FF2B5EF4-FFF2-40B4-BE49-F238E27FC236}">
                  <a16:creationId xmlns:a16="http://schemas.microsoft.com/office/drawing/2014/main" id="{D48B0B51-677A-7940-C3F4-31054598AD7E}"/>
                </a:ext>
              </a:extLst>
            </p:cNvPr>
            <p:cNvSpPr/>
            <p:nvPr/>
          </p:nvSpPr>
          <p:spPr>
            <a:xfrm>
              <a:off x="4160566" y="591828"/>
              <a:ext cx="2464681" cy="423190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3" name="สี่เหลี่ยมผืนผ้า: มุมมน 17">
              <a:extLst>
                <a:ext uri="{FF2B5EF4-FFF2-40B4-BE49-F238E27FC236}">
                  <a16:creationId xmlns:a16="http://schemas.microsoft.com/office/drawing/2014/main" id="{A839057A-708B-6ED0-C2C6-7555E1A251FB}"/>
                </a:ext>
              </a:extLst>
            </p:cNvPr>
            <p:cNvSpPr/>
            <p:nvPr/>
          </p:nvSpPr>
          <p:spPr>
            <a:xfrm>
              <a:off x="4160566" y="2603932"/>
              <a:ext cx="2464681" cy="4231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4" name="สี่เหลี่ยมผืนผ้า: มุมมน 18">
              <a:extLst>
                <a:ext uri="{FF2B5EF4-FFF2-40B4-BE49-F238E27FC236}">
                  <a16:creationId xmlns:a16="http://schemas.microsoft.com/office/drawing/2014/main" id="{D823A2A8-7987-328C-7B11-9700CD8CF25A}"/>
                </a:ext>
              </a:extLst>
            </p:cNvPr>
            <p:cNvSpPr/>
            <p:nvPr/>
          </p:nvSpPr>
          <p:spPr>
            <a:xfrm>
              <a:off x="4160566" y="3106958"/>
              <a:ext cx="2464681" cy="42319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5" name="สี่เหลี่ยมผืนผ้า: มุมมน 19">
              <a:extLst>
                <a:ext uri="{FF2B5EF4-FFF2-40B4-BE49-F238E27FC236}">
                  <a16:creationId xmlns:a16="http://schemas.microsoft.com/office/drawing/2014/main" id="{BFC13199-8E98-5485-B12C-F63198367CCB}"/>
                </a:ext>
              </a:extLst>
            </p:cNvPr>
            <p:cNvSpPr/>
            <p:nvPr/>
          </p:nvSpPr>
          <p:spPr>
            <a:xfrm>
              <a:off x="4160566" y="3609984"/>
              <a:ext cx="2464681" cy="423190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6" name="สี่เหลี่ยมผืนผ้า: มุมมน 20">
              <a:extLst>
                <a:ext uri="{FF2B5EF4-FFF2-40B4-BE49-F238E27FC236}">
                  <a16:creationId xmlns:a16="http://schemas.microsoft.com/office/drawing/2014/main" id="{06F1A71A-45B3-AAA3-3E46-ED67E7AB668F}"/>
                </a:ext>
              </a:extLst>
            </p:cNvPr>
            <p:cNvSpPr/>
            <p:nvPr/>
          </p:nvSpPr>
          <p:spPr>
            <a:xfrm>
              <a:off x="4160566" y="4113010"/>
              <a:ext cx="2464681" cy="423190"/>
            </a:xfrm>
            <a:prstGeom prst="roundRect">
              <a:avLst/>
            </a:prstGeom>
            <a:solidFill>
              <a:srgbClr val="694E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7" name="สี่เหลี่ยมผืนผ้า: มุมมน 21">
              <a:extLst>
                <a:ext uri="{FF2B5EF4-FFF2-40B4-BE49-F238E27FC236}">
                  <a16:creationId xmlns:a16="http://schemas.microsoft.com/office/drawing/2014/main" id="{DCC37566-E147-9808-DA42-51FF361AE976}"/>
                </a:ext>
              </a:extLst>
            </p:cNvPr>
            <p:cNvSpPr/>
            <p:nvPr/>
          </p:nvSpPr>
          <p:spPr>
            <a:xfrm>
              <a:off x="4160566" y="4616036"/>
              <a:ext cx="2464681" cy="423190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78" name="กล่องข้อความ 40">
              <a:extLst>
                <a:ext uri="{FF2B5EF4-FFF2-40B4-BE49-F238E27FC236}">
                  <a16:creationId xmlns:a16="http://schemas.microsoft.com/office/drawing/2014/main" id="{0E1D92B5-6E3C-975C-CBE6-D8FB48F51E0F}"/>
                </a:ext>
              </a:extLst>
            </p:cNvPr>
            <p:cNvSpPr txBox="1"/>
            <p:nvPr/>
          </p:nvSpPr>
          <p:spPr>
            <a:xfrm>
              <a:off x="6666522" y="449480"/>
              <a:ext cx="2298704" cy="6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06B18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Time Up and Go,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906B18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06B18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ข้อคำถามประวัติหกล้ม</a:t>
              </a:r>
            </a:p>
          </p:txBody>
        </p:sp>
        <p:sp>
          <p:nvSpPr>
            <p:cNvPr id="79" name="กล่องข้อความ 41">
              <a:extLst>
                <a:ext uri="{FF2B5EF4-FFF2-40B4-BE49-F238E27FC236}">
                  <a16:creationId xmlns:a16="http://schemas.microsoft.com/office/drawing/2014/main" id="{3E361169-A47C-386E-2CF3-2E2D568A4452}"/>
                </a:ext>
              </a:extLst>
            </p:cNvPr>
            <p:cNvSpPr txBox="1"/>
            <p:nvPr/>
          </p:nvSpPr>
          <p:spPr>
            <a:xfrm>
              <a:off x="6666522" y="1126034"/>
              <a:ext cx="2408012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53E30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ข้อคำถามการขาดสารอาหาร</a:t>
              </a:r>
            </a:p>
          </p:txBody>
        </p:sp>
        <p:sp>
          <p:nvSpPr>
            <p:cNvPr id="80" name="กล่องข้อความ 42">
              <a:extLst>
                <a:ext uri="{FF2B5EF4-FFF2-40B4-BE49-F238E27FC236}">
                  <a16:creationId xmlns:a16="http://schemas.microsoft.com/office/drawing/2014/main" id="{DAE9721B-6097-0E96-A487-F4960DADCC8A}"/>
                </a:ext>
              </a:extLst>
            </p:cNvPr>
            <p:cNvSpPr txBox="1"/>
            <p:nvPr/>
          </p:nvSpPr>
          <p:spPr>
            <a:xfrm>
              <a:off x="6666522" y="1609420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912236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ข้อคำถามการมองเห็น</a:t>
              </a:r>
            </a:p>
          </p:txBody>
        </p:sp>
        <p:sp>
          <p:nvSpPr>
            <p:cNvPr id="81" name="กล่องข้อความ 43">
              <a:extLst>
                <a:ext uri="{FF2B5EF4-FFF2-40B4-BE49-F238E27FC236}">
                  <a16:creationId xmlns:a16="http://schemas.microsoft.com/office/drawing/2014/main" id="{97A8D77D-3757-4732-604C-59067E5188F8}"/>
                </a:ext>
              </a:extLst>
            </p:cNvPr>
            <p:cNvSpPr txBox="1"/>
            <p:nvPr/>
          </p:nvSpPr>
          <p:spPr>
            <a:xfrm>
              <a:off x="6666522" y="2114532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25A43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Finger rub test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25A43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82" name="กล่องข้อความ 44">
              <a:extLst>
                <a:ext uri="{FF2B5EF4-FFF2-40B4-BE49-F238E27FC236}">
                  <a16:creationId xmlns:a16="http://schemas.microsoft.com/office/drawing/2014/main" id="{B61F5494-A49D-D31B-5C93-A1205AF6BA02}"/>
                </a:ext>
              </a:extLst>
            </p:cNvPr>
            <p:cNvSpPr txBox="1"/>
            <p:nvPr/>
          </p:nvSpPr>
          <p:spPr>
            <a:xfrm>
              <a:off x="6666522" y="2627012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2Q plus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83" name="กล่องข้อความ 45">
              <a:extLst>
                <a:ext uri="{FF2B5EF4-FFF2-40B4-BE49-F238E27FC236}">
                  <a16:creationId xmlns:a16="http://schemas.microsoft.com/office/drawing/2014/main" id="{C2306B02-CD6A-4B61-8BA8-7E44F774D71B}"/>
                </a:ext>
              </a:extLst>
            </p:cNvPr>
            <p:cNvSpPr txBox="1"/>
            <p:nvPr/>
          </p:nvSpPr>
          <p:spPr>
            <a:xfrm>
              <a:off x="6666522" y="3105728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D13B56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ข้อคำถามการกลั้นปัสสาวะ</a:t>
              </a:r>
            </a:p>
          </p:txBody>
        </p:sp>
        <p:sp>
          <p:nvSpPr>
            <p:cNvPr id="84" name="กล่องข้อความ 46">
              <a:extLst>
                <a:ext uri="{FF2B5EF4-FFF2-40B4-BE49-F238E27FC236}">
                  <a16:creationId xmlns:a16="http://schemas.microsoft.com/office/drawing/2014/main" id="{2F239573-4699-9D02-18FC-4AAA0B1F5372}"/>
                </a:ext>
              </a:extLst>
            </p:cNvPr>
            <p:cNvSpPr txBox="1"/>
            <p:nvPr/>
          </p:nvSpPr>
          <p:spPr>
            <a:xfrm>
              <a:off x="6666522" y="3617356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335366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Mini Cog</a:t>
              </a:r>
              <a:endPara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335366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endParaRPr>
            </a:p>
          </p:txBody>
        </p:sp>
        <p:sp>
          <p:nvSpPr>
            <p:cNvPr id="85" name="กล่องข้อความ 47">
              <a:extLst>
                <a:ext uri="{FF2B5EF4-FFF2-40B4-BE49-F238E27FC236}">
                  <a16:creationId xmlns:a16="http://schemas.microsoft.com/office/drawing/2014/main" id="{1D0B50F8-B7D7-1311-931A-8DDDEF3EB2BE}"/>
                </a:ext>
              </a:extLst>
            </p:cNvPr>
            <p:cNvSpPr txBox="1"/>
            <p:nvPr/>
          </p:nvSpPr>
          <p:spPr>
            <a:xfrm>
              <a:off x="6666522" y="4124550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694E11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ข้อคำถามกิจวัตรประจำวัน</a:t>
              </a:r>
            </a:p>
          </p:txBody>
        </p:sp>
        <p:sp>
          <p:nvSpPr>
            <p:cNvPr id="86" name="กล่องข้อความ 48">
              <a:extLst>
                <a:ext uri="{FF2B5EF4-FFF2-40B4-BE49-F238E27FC236}">
                  <a16:creationId xmlns:a16="http://schemas.microsoft.com/office/drawing/2014/main" id="{09BBEB09-7AD8-4BCB-8F4A-0E7AB8BCD68C}"/>
                </a:ext>
              </a:extLst>
            </p:cNvPr>
            <p:cNvSpPr txBox="1"/>
            <p:nvPr/>
          </p:nvSpPr>
          <p:spPr>
            <a:xfrm>
              <a:off x="6666522" y="4656707"/>
              <a:ext cx="2292964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ข้อคำถามสุขภาพช่องปาก</a:t>
              </a:r>
            </a:p>
          </p:txBody>
        </p:sp>
        <p:sp>
          <p:nvSpPr>
            <p:cNvPr id="87" name="กล่องข้อความ 22">
              <a:extLst>
                <a:ext uri="{FF2B5EF4-FFF2-40B4-BE49-F238E27FC236}">
                  <a16:creationId xmlns:a16="http://schemas.microsoft.com/office/drawing/2014/main" id="{F47087D8-7551-EFCA-D567-B45579BF55E6}"/>
                </a:ext>
              </a:extLst>
            </p:cNvPr>
            <p:cNvSpPr txBox="1"/>
            <p:nvPr/>
          </p:nvSpPr>
          <p:spPr>
            <a:xfrm>
              <a:off x="4203901" y="615729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1. การเคลื่อนไหวร่างกาย</a:t>
              </a:r>
            </a:p>
          </p:txBody>
        </p:sp>
        <p:sp>
          <p:nvSpPr>
            <p:cNvPr id="88" name="กล่องข้อความ 23">
              <a:extLst>
                <a:ext uri="{FF2B5EF4-FFF2-40B4-BE49-F238E27FC236}">
                  <a16:creationId xmlns:a16="http://schemas.microsoft.com/office/drawing/2014/main" id="{02BFCF1D-FA36-1CE1-348B-E4DB9417D6AE}"/>
                </a:ext>
              </a:extLst>
            </p:cNvPr>
            <p:cNvSpPr txBox="1"/>
            <p:nvPr/>
          </p:nvSpPr>
          <p:spPr>
            <a:xfrm>
              <a:off x="4179623" y="1105983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2. การขาดสารอาหาร</a:t>
              </a:r>
            </a:p>
          </p:txBody>
        </p:sp>
        <p:sp>
          <p:nvSpPr>
            <p:cNvPr id="89" name="กล่องข้อความ 24">
              <a:extLst>
                <a:ext uri="{FF2B5EF4-FFF2-40B4-BE49-F238E27FC236}">
                  <a16:creationId xmlns:a16="http://schemas.microsoft.com/office/drawing/2014/main" id="{E966789A-0C98-448C-E18B-CE3F2582F4E2}"/>
                </a:ext>
              </a:extLst>
            </p:cNvPr>
            <p:cNvSpPr txBox="1"/>
            <p:nvPr/>
          </p:nvSpPr>
          <p:spPr>
            <a:xfrm>
              <a:off x="4179623" y="1609420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3. การมองเห็น</a:t>
              </a:r>
            </a:p>
          </p:txBody>
        </p:sp>
        <p:sp>
          <p:nvSpPr>
            <p:cNvPr id="90" name="กล่องข้อความ 25">
              <a:extLst>
                <a:ext uri="{FF2B5EF4-FFF2-40B4-BE49-F238E27FC236}">
                  <a16:creationId xmlns:a16="http://schemas.microsoft.com/office/drawing/2014/main" id="{5E6F2E9F-1676-D5EC-AF3F-AB050287ADEE}"/>
                </a:ext>
              </a:extLst>
            </p:cNvPr>
            <p:cNvSpPr txBox="1"/>
            <p:nvPr/>
          </p:nvSpPr>
          <p:spPr>
            <a:xfrm>
              <a:off x="4179623" y="2112446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4. การได้ยิน</a:t>
              </a:r>
            </a:p>
          </p:txBody>
        </p:sp>
        <p:sp>
          <p:nvSpPr>
            <p:cNvPr id="91" name="กล่องข้อความ 26">
              <a:extLst>
                <a:ext uri="{FF2B5EF4-FFF2-40B4-BE49-F238E27FC236}">
                  <a16:creationId xmlns:a16="http://schemas.microsoft.com/office/drawing/2014/main" id="{6480821D-6940-EE49-C7D4-D6DE9EF3ADBE}"/>
                </a:ext>
              </a:extLst>
            </p:cNvPr>
            <p:cNvSpPr txBox="1"/>
            <p:nvPr/>
          </p:nvSpPr>
          <p:spPr>
            <a:xfrm>
              <a:off x="4198682" y="2619405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5. ภาวะซึมเศร้า</a:t>
              </a:r>
            </a:p>
          </p:txBody>
        </p:sp>
        <p:sp>
          <p:nvSpPr>
            <p:cNvPr id="92" name="กล่องข้อความ 27">
              <a:extLst>
                <a:ext uri="{FF2B5EF4-FFF2-40B4-BE49-F238E27FC236}">
                  <a16:creationId xmlns:a16="http://schemas.microsoft.com/office/drawing/2014/main" id="{D4EC72DD-7689-1625-7459-6444A89A8ACC}"/>
                </a:ext>
              </a:extLst>
            </p:cNvPr>
            <p:cNvSpPr txBox="1"/>
            <p:nvPr/>
          </p:nvSpPr>
          <p:spPr>
            <a:xfrm>
              <a:off x="4179623" y="3119958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6. การกลั้นปัสสาวะ</a:t>
              </a:r>
            </a:p>
          </p:txBody>
        </p:sp>
        <p:sp>
          <p:nvSpPr>
            <p:cNvPr id="93" name="กล่องข้อความ 28">
              <a:extLst>
                <a:ext uri="{FF2B5EF4-FFF2-40B4-BE49-F238E27FC236}">
                  <a16:creationId xmlns:a16="http://schemas.microsoft.com/office/drawing/2014/main" id="{4854BD56-79F1-C483-FD8E-6201EE31ABC5}"/>
                </a:ext>
              </a:extLst>
            </p:cNvPr>
            <p:cNvSpPr txBox="1"/>
            <p:nvPr/>
          </p:nvSpPr>
          <p:spPr>
            <a:xfrm>
              <a:off x="4194384" y="3633064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7. ความคิดความจำ</a:t>
              </a:r>
            </a:p>
          </p:txBody>
        </p:sp>
        <p:sp>
          <p:nvSpPr>
            <p:cNvPr id="94" name="กล่องข้อความ 29">
              <a:extLst>
                <a:ext uri="{FF2B5EF4-FFF2-40B4-BE49-F238E27FC236}">
                  <a16:creationId xmlns:a16="http://schemas.microsoft.com/office/drawing/2014/main" id="{DFB28C6A-362D-ABFE-0EC8-B65A28132AFC}"/>
                </a:ext>
              </a:extLst>
            </p:cNvPr>
            <p:cNvSpPr txBox="1"/>
            <p:nvPr/>
          </p:nvSpPr>
          <p:spPr>
            <a:xfrm>
              <a:off x="4179624" y="4126657"/>
              <a:ext cx="2464681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8. การปฏิบัติกิจวัตรประจำวัน</a:t>
              </a:r>
            </a:p>
          </p:txBody>
        </p:sp>
        <p:sp>
          <p:nvSpPr>
            <p:cNvPr id="95" name="กล่องข้อความ 30">
              <a:extLst>
                <a:ext uri="{FF2B5EF4-FFF2-40B4-BE49-F238E27FC236}">
                  <a16:creationId xmlns:a16="http://schemas.microsoft.com/office/drawing/2014/main" id="{24079E52-8307-9CF3-F36C-091627916993}"/>
                </a:ext>
              </a:extLst>
            </p:cNvPr>
            <p:cNvSpPr txBox="1"/>
            <p:nvPr/>
          </p:nvSpPr>
          <p:spPr>
            <a:xfrm>
              <a:off x="4179623" y="4639899"/>
              <a:ext cx="2424379" cy="367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DB HelvethaicaMon X 75 Bd" panose="02000506090000020004" pitchFamily="2" charset="-34"/>
                  <a:ea typeface="+mn-ea"/>
                  <a:cs typeface="DB HelvethaicaMon X 75 Bd" panose="02000506090000020004" pitchFamily="2" charset="-34"/>
                </a:rPr>
                <a:t>9. สุขภาพช่องปาก</a:t>
              </a:r>
            </a:p>
          </p:txBody>
        </p:sp>
        <p:sp>
          <p:nvSpPr>
            <p:cNvPr id="105" name="กล่องข้อความ 48">
              <a:extLst>
                <a:ext uri="{FF2B5EF4-FFF2-40B4-BE49-F238E27FC236}">
                  <a16:creationId xmlns:a16="http://schemas.microsoft.com/office/drawing/2014/main" id="{9636854B-7949-4238-AEDF-CC691891432E}"/>
                </a:ext>
              </a:extLst>
            </p:cNvPr>
            <p:cNvSpPr txBox="1"/>
            <p:nvPr/>
          </p:nvSpPr>
          <p:spPr>
            <a:xfrm>
              <a:off x="1062781" y="3277291"/>
              <a:ext cx="1004981" cy="266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มีความผิดปกติ</a:t>
              </a:r>
            </a:p>
          </p:txBody>
        </p:sp>
      </p:grpSp>
      <p:sp>
        <p:nvSpPr>
          <p:cNvPr id="97" name="กล่องข้อความ 22">
            <a:extLst>
              <a:ext uri="{FF2B5EF4-FFF2-40B4-BE49-F238E27FC236}">
                <a16:creationId xmlns:a16="http://schemas.microsoft.com/office/drawing/2014/main" id="{BA20014D-7E5B-438A-B74F-4C7AC3A94C9B}"/>
              </a:ext>
            </a:extLst>
          </p:cNvPr>
          <p:cNvSpPr txBox="1"/>
          <p:nvPr/>
        </p:nvSpPr>
        <p:spPr>
          <a:xfrm>
            <a:off x="358878" y="902939"/>
            <a:ext cx="356573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บุคลากรสาธารณสุขร่วมกับอสม.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คัดกรองสุขภาพผู้สูงอายุ 60 ปีขึ้นไป</a:t>
            </a:r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994AEAB0-6598-449C-AB14-210A457486BA}"/>
              </a:ext>
            </a:extLst>
          </p:cNvPr>
          <p:cNvCxnSpPr>
            <a:cxnSpLocks/>
          </p:cNvCxnSpPr>
          <p:nvPr/>
        </p:nvCxnSpPr>
        <p:spPr>
          <a:xfrm>
            <a:off x="1878934" y="1793093"/>
            <a:ext cx="1947" cy="461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กล่องข้อความ 22">
            <a:extLst>
              <a:ext uri="{FF2B5EF4-FFF2-40B4-BE49-F238E27FC236}">
                <a16:creationId xmlns:a16="http://schemas.microsoft.com/office/drawing/2014/main" id="{6F3984AB-7136-4691-BB51-36BFA686FC66}"/>
              </a:ext>
            </a:extLst>
          </p:cNvPr>
          <p:cNvSpPr txBox="1"/>
          <p:nvPr/>
        </p:nvSpPr>
        <p:spPr>
          <a:xfrm>
            <a:off x="862646" y="2329185"/>
            <a:ext cx="192795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บันทึกข้อมูลใน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App.Bluebook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pic>
        <p:nvPicPr>
          <p:cNvPr id="99" name="ตัวแทนเนื้อหา 4">
            <a:extLst>
              <a:ext uri="{FF2B5EF4-FFF2-40B4-BE49-F238E27FC236}">
                <a16:creationId xmlns:a16="http://schemas.microsoft.com/office/drawing/2014/main" id="{73F855B1-E376-4535-9A81-9B4A2F955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803" y="1932138"/>
            <a:ext cx="1352316" cy="1404001"/>
          </a:xfrm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F632F9DD-77F1-4566-8768-6DC90C08E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875" y="1934372"/>
            <a:ext cx="1352316" cy="1430580"/>
          </a:xfrm>
          <a:prstGeom prst="rect">
            <a:avLst/>
          </a:prstGeom>
        </p:spPr>
      </p:pic>
      <p:sp>
        <p:nvSpPr>
          <p:cNvPr id="101" name="กล่องข้อความ 22">
            <a:extLst>
              <a:ext uri="{FF2B5EF4-FFF2-40B4-BE49-F238E27FC236}">
                <a16:creationId xmlns:a16="http://schemas.microsoft.com/office/drawing/2014/main" id="{C6C91A9C-9CDF-47AA-A714-DC3AE6913B0D}"/>
              </a:ext>
            </a:extLst>
          </p:cNvPr>
          <p:cNvSpPr txBox="1"/>
          <p:nvPr/>
        </p:nvSpPr>
        <p:spPr>
          <a:xfrm>
            <a:off x="1061325" y="3671138"/>
            <a:ext cx="166634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วิเคราะห์ข้อมูล  </a:t>
            </a:r>
          </a:p>
        </p:txBody>
      </p:sp>
      <p:cxnSp>
        <p:nvCxnSpPr>
          <p:cNvPr id="102" name="ลูกศรเชื่อมต่อแบบตรง 101">
            <a:extLst>
              <a:ext uri="{FF2B5EF4-FFF2-40B4-BE49-F238E27FC236}">
                <a16:creationId xmlns:a16="http://schemas.microsoft.com/office/drawing/2014/main" id="{1EC0E8E6-4AFF-40AE-BE8C-1E497A59643A}"/>
              </a:ext>
            </a:extLst>
          </p:cNvPr>
          <p:cNvCxnSpPr>
            <a:cxnSpLocks/>
          </p:cNvCxnSpPr>
          <p:nvPr/>
        </p:nvCxnSpPr>
        <p:spPr>
          <a:xfrm flipH="1">
            <a:off x="1873743" y="3230724"/>
            <a:ext cx="1" cy="386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ลูกศรเชื่อมต่อแบบตรง 102">
            <a:extLst>
              <a:ext uri="{FF2B5EF4-FFF2-40B4-BE49-F238E27FC236}">
                <a16:creationId xmlns:a16="http://schemas.microsoft.com/office/drawing/2014/main" id="{20343F43-73A3-4D66-853F-7A0130627923}"/>
              </a:ext>
            </a:extLst>
          </p:cNvPr>
          <p:cNvCxnSpPr>
            <a:cxnSpLocks/>
          </p:cNvCxnSpPr>
          <p:nvPr/>
        </p:nvCxnSpPr>
        <p:spPr>
          <a:xfrm>
            <a:off x="2190571" y="4250644"/>
            <a:ext cx="274564" cy="333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กล่องข้อความ 22">
            <a:extLst>
              <a:ext uri="{FF2B5EF4-FFF2-40B4-BE49-F238E27FC236}">
                <a16:creationId xmlns:a16="http://schemas.microsoft.com/office/drawing/2014/main" id="{70A50372-8013-45B8-9C4E-0DA5F45C4BB8}"/>
              </a:ext>
            </a:extLst>
          </p:cNvPr>
          <p:cNvSpPr txBox="1"/>
          <p:nvPr/>
        </p:nvSpPr>
        <p:spPr>
          <a:xfrm>
            <a:off x="2027213" y="4724762"/>
            <a:ext cx="1604635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คลินิกผู้สูงอายุ</a:t>
            </a:r>
          </a:p>
        </p:txBody>
      </p:sp>
      <p:sp>
        <p:nvSpPr>
          <p:cNvPr id="106" name="กล่องข้อความ 22">
            <a:extLst>
              <a:ext uri="{FF2B5EF4-FFF2-40B4-BE49-F238E27FC236}">
                <a16:creationId xmlns:a16="http://schemas.microsoft.com/office/drawing/2014/main" id="{46EA9E7E-AF8F-4DEB-A82C-EB3996FDE73E}"/>
              </a:ext>
            </a:extLst>
          </p:cNvPr>
          <p:cNvSpPr txBox="1"/>
          <p:nvPr/>
        </p:nvSpPr>
        <p:spPr>
          <a:xfrm>
            <a:off x="98811" y="4688456"/>
            <a:ext cx="166634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ส่งเสริมสุขภาพ</a:t>
            </a:r>
          </a:p>
        </p:txBody>
      </p:sp>
      <p:cxnSp>
        <p:nvCxnSpPr>
          <p:cNvPr id="107" name="ลูกศรเชื่อมต่อแบบตรง 106">
            <a:extLst>
              <a:ext uri="{FF2B5EF4-FFF2-40B4-BE49-F238E27FC236}">
                <a16:creationId xmlns:a16="http://schemas.microsoft.com/office/drawing/2014/main" id="{50A44A77-DF44-4BA2-B003-592FA0E651E6}"/>
              </a:ext>
            </a:extLst>
          </p:cNvPr>
          <p:cNvCxnSpPr>
            <a:cxnSpLocks/>
          </p:cNvCxnSpPr>
          <p:nvPr/>
        </p:nvCxnSpPr>
        <p:spPr>
          <a:xfrm flipH="1">
            <a:off x="1186786" y="4207159"/>
            <a:ext cx="257021" cy="36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กล่องข้อความ 48">
            <a:extLst>
              <a:ext uri="{FF2B5EF4-FFF2-40B4-BE49-F238E27FC236}">
                <a16:creationId xmlns:a16="http://schemas.microsoft.com/office/drawing/2014/main" id="{0525C1B9-8855-4D29-BEE5-456F6BFB7CAB}"/>
              </a:ext>
            </a:extLst>
          </p:cNvPr>
          <p:cNvSpPr txBox="1"/>
          <p:nvPr/>
        </p:nvSpPr>
        <p:spPr>
          <a:xfrm>
            <a:off x="513216" y="4205115"/>
            <a:ext cx="6286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ปกติ</a:t>
            </a:r>
          </a:p>
        </p:txBody>
      </p:sp>
      <p:cxnSp>
        <p:nvCxnSpPr>
          <p:cNvPr id="109" name="ลูกศรเชื่อมต่อแบบตรง 108">
            <a:extLst>
              <a:ext uri="{FF2B5EF4-FFF2-40B4-BE49-F238E27FC236}">
                <a16:creationId xmlns:a16="http://schemas.microsoft.com/office/drawing/2014/main" id="{4CC1E840-ABA6-4294-8955-4F6D353BA419}"/>
              </a:ext>
            </a:extLst>
          </p:cNvPr>
          <p:cNvCxnSpPr>
            <a:cxnSpLocks/>
          </p:cNvCxnSpPr>
          <p:nvPr/>
        </p:nvCxnSpPr>
        <p:spPr>
          <a:xfrm flipH="1">
            <a:off x="1866608" y="4185397"/>
            <a:ext cx="14273" cy="1328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กล่องข้อความ 22">
            <a:extLst>
              <a:ext uri="{FF2B5EF4-FFF2-40B4-BE49-F238E27FC236}">
                <a16:creationId xmlns:a16="http://schemas.microsoft.com/office/drawing/2014/main" id="{57ACFFB2-C8A4-42DA-8768-C0CE24E3A711}"/>
              </a:ext>
            </a:extLst>
          </p:cNvPr>
          <p:cNvSpPr txBox="1"/>
          <p:nvPr/>
        </p:nvSpPr>
        <p:spPr>
          <a:xfrm>
            <a:off x="109644" y="5573434"/>
            <a:ext cx="208092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รับบริการระบบ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 LTC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111" name="กล่องข้อความ 110">
            <a:extLst>
              <a:ext uri="{FF2B5EF4-FFF2-40B4-BE49-F238E27FC236}">
                <a16:creationId xmlns:a16="http://schemas.microsoft.com/office/drawing/2014/main" id="{A3FE3971-BD17-4BB7-BFF9-34B2A2D26112}"/>
              </a:ext>
            </a:extLst>
          </p:cNvPr>
          <p:cNvSpPr txBox="1"/>
          <p:nvPr/>
        </p:nvSpPr>
        <p:spPr>
          <a:xfrm>
            <a:off x="248556" y="6123316"/>
            <a:ext cx="2032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ผู้มีภาวะพึ่งพิง </a:t>
            </a: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ADL </a:t>
            </a:r>
            <a:r>
              <a:rPr kumimoji="0" lang="en-US" sz="1800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&lt;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11)</a:t>
            </a:r>
            <a:endParaRPr kumimoji="0" lang="th-TH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2" name="กล่องข้อความ 22">
            <a:extLst>
              <a:ext uri="{FF2B5EF4-FFF2-40B4-BE49-F238E27FC236}">
                <a16:creationId xmlns:a16="http://schemas.microsoft.com/office/drawing/2014/main" id="{5B2B7578-D01A-4A81-98C0-B417308F7549}"/>
              </a:ext>
            </a:extLst>
          </p:cNvPr>
          <p:cNvSpPr txBox="1"/>
          <p:nvPr/>
        </p:nvSpPr>
        <p:spPr>
          <a:xfrm>
            <a:off x="2383098" y="5549811"/>
            <a:ext cx="266925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ได้รับวัสดุอุปกรณ์ที่จำเป็น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113" name="กล่องข้อความ 112">
            <a:extLst>
              <a:ext uri="{FF2B5EF4-FFF2-40B4-BE49-F238E27FC236}">
                <a16:creationId xmlns:a16="http://schemas.microsoft.com/office/drawing/2014/main" id="{2D5E79D4-F85A-4EE7-A9A1-96EE6681C77E}"/>
              </a:ext>
            </a:extLst>
          </p:cNvPr>
          <p:cNvSpPr txBox="1"/>
          <p:nvPr/>
        </p:nvSpPr>
        <p:spPr>
          <a:xfrm>
            <a:off x="2380121" y="6141965"/>
            <a:ext cx="2746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ผ้าอ้อมผู้ใหญ่ฯ,ฟันเทียม/รากฟันเทียมฯลฯ</a:t>
            </a:r>
          </a:p>
        </p:txBody>
      </p:sp>
      <p:cxnSp>
        <p:nvCxnSpPr>
          <p:cNvPr id="114" name="ลูกศรเชื่อมต่อแบบตรง 113">
            <a:extLst>
              <a:ext uri="{FF2B5EF4-FFF2-40B4-BE49-F238E27FC236}">
                <a16:creationId xmlns:a16="http://schemas.microsoft.com/office/drawing/2014/main" id="{B3F0E48F-57BF-42CF-BB47-5F45986376FE}"/>
              </a:ext>
            </a:extLst>
          </p:cNvPr>
          <p:cNvCxnSpPr>
            <a:cxnSpLocks/>
          </p:cNvCxnSpPr>
          <p:nvPr/>
        </p:nvCxnSpPr>
        <p:spPr>
          <a:xfrm>
            <a:off x="1880881" y="5178322"/>
            <a:ext cx="786128" cy="320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กล่องข้อความ 114">
            <a:extLst>
              <a:ext uri="{FF2B5EF4-FFF2-40B4-BE49-F238E27FC236}">
                <a16:creationId xmlns:a16="http://schemas.microsoft.com/office/drawing/2014/main" id="{F00D4789-E836-4C45-822D-B52439860787}"/>
              </a:ext>
            </a:extLst>
          </p:cNvPr>
          <p:cNvSpPr txBox="1"/>
          <p:nvPr/>
        </p:nvSpPr>
        <p:spPr>
          <a:xfrm>
            <a:off x="3829878" y="4724762"/>
            <a:ext cx="1296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ภาวะสมองเสื่อม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ภาวะหกล้ม</a:t>
            </a:r>
          </a:p>
        </p:txBody>
      </p:sp>
      <p:sp>
        <p:nvSpPr>
          <p:cNvPr id="116" name="กล่องข้อความ 115">
            <a:extLst>
              <a:ext uri="{FF2B5EF4-FFF2-40B4-BE49-F238E27FC236}">
                <a16:creationId xmlns:a16="http://schemas.microsoft.com/office/drawing/2014/main" id="{6EE231A5-E8DB-4CB8-A889-F3F5971324AE}"/>
              </a:ext>
            </a:extLst>
          </p:cNvPr>
          <p:cNvSpPr txBox="1"/>
          <p:nvPr/>
        </p:nvSpPr>
        <p:spPr>
          <a:xfrm>
            <a:off x="4061365" y="1088836"/>
            <a:ext cx="19126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ม.ค. - กพ. 2566</a:t>
            </a:r>
          </a:p>
        </p:txBody>
      </p:sp>
    </p:spTree>
    <p:extLst>
      <p:ext uri="{BB962C8B-B14F-4D97-AF65-F5344CB8AC3E}">
        <p14:creationId xmlns:p14="http://schemas.microsoft.com/office/powerpoint/2010/main" val="104613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F74AF07-BADE-16D3-A7A5-A0CBC6EAD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1" y="-16565"/>
            <a:ext cx="121546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6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0E00AEF6-BD48-4C36-B0EC-A912B2CE3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531" y="5963478"/>
            <a:ext cx="3207026" cy="719309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h-TH" sz="2000" dirty="0"/>
              <a:t>หน่วยจัดบริการ  หมายถึง</a:t>
            </a:r>
            <a:br>
              <a:rPr lang="th-TH" sz="2000" dirty="0"/>
            </a:br>
            <a:r>
              <a:rPr lang="th-TH" sz="2000" dirty="0"/>
              <a:t>หน่วยบริการ,ศูนย์พัฒนาฯผู้สูงอายุ,อปท.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3F4AD2B-B3FE-4DE1-B4A4-6794D8A54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65843" cy="5840067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5C3865-7564-48D3-BE18-53894ED83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13" y="0"/>
            <a:ext cx="5406887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4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62B92F6-534E-4753-8462-FBDC69D6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14131"/>
            <a:ext cx="3548270" cy="681795"/>
          </a:xfr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h-TH" b="1" dirty="0"/>
              <a:t>การสนับสนุนแว่นตา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920B0173-A2E5-F5F7-44D8-DD14E35121C2}"/>
              </a:ext>
            </a:extLst>
          </p:cNvPr>
          <p:cNvSpPr txBox="1"/>
          <p:nvPr/>
        </p:nvSpPr>
        <p:spPr>
          <a:xfrm>
            <a:off x="4324910" y="661974"/>
            <a:ext cx="402515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หน่วยจัดบริการคัดกรองสายตาผู้สูงอายุ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66DF1A07-E7ED-2FF6-E358-F405A09A3B0A}"/>
              </a:ext>
            </a:extLst>
          </p:cNvPr>
          <p:cNvSpPr txBox="1"/>
          <p:nvPr/>
        </p:nvSpPr>
        <p:spPr>
          <a:xfrm>
            <a:off x="4324910" y="1565655"/>
            <a:ext cx="40251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ผู้สูงอายุสายตาผิดปกติ (สั้น – ยาว)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87080E06-058A-C188-4B53-FB94470F74E1}"/>
              </a:ext>
            </a:extLst>
          </p:cNvPr>
          <p:cNvSpPr txBox="1"/>
          <p:nvPr/>
        </p:nvSpPr>
        <p:spPr>
          <a:xfrm>
            <a:off x="4324910" y="2469336"/>
            <a:ext cx="40251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หน่วยบริการจัดทำแผนสนับสนุนแว่นตา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62D4433-1029-5CA4-C171-6D5F6D417E89}"/>
              </a:ext>
            </a:extLst>
          </p:cNvPr>
          <p:cNvSpPr txBox="1"/>
          <p:nvPr/>
        </p:nvSpPr>
        <p:spPr>
          <a:xfrm>
            <a:off x="2819400" y="3394382"/>
            <a:ext cx="694745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เสนอโครงการเพื่อขอรับสนับสนุนงบประมาณจากกองทุนสุขภาพตำบล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0A1769A9-0665-DF1A-070D-AADA48C77232}"/>
              </a:ext>
            </a:extLst>
          </p:cNvPr>
          <p:cNvGrpSpPr/>
          <p:nvPr/>
        </p:nvGrpSpPr>
        <p:grpSpPr>
          <a:xfrm>
            <a:off x="3176307" y="4187503"/>
            <a:ext cx="6239434" cy="1458581"/>
            <a:chOff x="2671483" y="4216078"/>
            <a:chExt cx="6239434" cy="1458581"/>
          </a:xfrm>
        </p:grpSpPr>
        <p:sp>
          <p:nvSpPr>
            <p:cNvPr id="12" name="แผนผังลําดับงาน: การตัดสินใจ 11">
              <a:extLst>
                <a:ext uri="{FF2B5EF4-FFF2-40B4-BE49-F238E27FC236}">
                  <a16:creationId xmlns:a16="http://schemas.microsoft.com/office/drawing/2014/main" id="{E6897D33-EF65-CD29-D36C-71DE9CCF013A}"/>
                </a:ext>
              </a:extLst>
            </p:cNvPr>
            <p:cNvSpPr/>
            <p:nvPr/>
          </p:nvSpPr>
          <p:spPr>
            <a:xfrm>
              <a:off x="2671483" y="4216078"/>
              <a:ext cx="6239434" cy="1458581"/>
            </a:xfrm>
            <a:prstGeom prst="flowChartDecisi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กล่องข้อความ 9">
              <a:extLst>
                <a:ext uri="{FF2B5EF4-FFF2-40B4-BE49-F238E27FC236}">
                  <a16:creationId xmlns:a16="http://schemas.microsoft.com/office/drawing/2014/main" id="{AF411C60-CF28-06DA-8E8A-70E7CF0265B8}"/>
                </a:ext>
              </a:extLst>
            </p:cNvPr>
            <p:cNvSpPr txBox="1"/>
            <p:nvPr/>
          </p:nvSpPr>
          <p:spPr>
            <a:xfrm>
              <a:off x="3537136" y="4342195"/>
              <a:ext cx="436581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กรรมการกองทุนสุขภาพตำบล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พิจารณาอนุมัติโครงการ ให้กับหน่วยบริการ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A87597D-A489-9C49-12D0-8F02B3BDDFC5}"/>
              </a:ext>
            </a:extLst>
          </p:cNvPr>
          <p:cNvSpPr txBox="1"/>
          <p:nvPr/>
        </p:nvSpPr>
        <p:spPr>
          <a:xfrm>
            <a:off x="4291292" y="6057659"/>
            <a:ext cx="404756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หน่วยจัดบริการจัดหาแว่นตาให้ผู้มีสิทธิ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ลูกศร: ลง 13">
            <a:extLst>
              <a:ext uri="{FF2B5EF4-FFF2-40B4-BE49-F238E27FC236}">
                <a16:creationId xmlns:a16="http://schemas.microsoft.com/office/drawing/2014/main" id="{B21C83BC-E55D-3B00-29FB-B0A7BFEA94F0}"/>
              </a:ext>
            </a:extLst>
          </p:cNvPr>
          <p:cNvSpPr/>
          <p:nvPr/>
        </p:nvSpPr>
        <p:spPr>
          <a:xfrm>
            <a:off x="6191250" y="1185194"/>
            <a:ext cx="285750" cy="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ลูกศร: ลง 14">
            <a:extLst>
              <a:ext uri="{FF2B5EF4-FFF2-40B4-BE49-F238E27FC236}">
                <a16:creationId xmlns:a16="http://schemas.microsoft.com/office/drawing/2014/main" id="{4AD5F0C8-1E83-A1A4-6669-1729AB494F00}"/>
              </a:ext>
            </a:extLst>
          </p:cNvPr>
          <p:cNvSpPr/>
          <p:nvPr/>
        </p:nvSpPr>
        <p:spPr>
          <a:xfrm>
            <a:off x="6162675" y="2099594"/>
            <a:ext cx="285750" cy="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ลูกศร: ลง 15">
            <a:extLst>
              <a:ext uri="{FF2B5EF4-FFF2-40B4-BE49-F238E27FC236}">
                <a16:creationId xmlns:a16="http://schemas.microsoft.com/office/drawing/2014/main" id="{82961E5A-DB68-9622-7F76-993332C2419B}"/>
              </a:ext>
            </a:extLst>
          </p:cNvPr>
          <p:cNvSpPr/>
          <p:nvPr/>
        </p:nvSpPr>
        <p:spPr>
          <a:xfrm>
            <a:off x="6181725" y="3013921"/>
            <a:ext cx="285750" cy="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ลูกศร: ลง 16">
            <a:extLst>
              <a:ext uri="{FF2B5EF4-FFF2-40B4-BE49-F238E27FC236}">
                <a16:creationId xmlns:a16="http://schemas.microsoft.com/office/drawing/2014/main" id="{9B516BEA-C5FD-148E-85A3-79E48BF37389}"/>
              </a:ext>
            </a:extLst>
          </p:cNvPr>
          <p:cNvSpPr/>
          <p:nvPr/>
        </p:nvSpPr>
        <p:spPr>
          <a:xfrm>
            <a:off x="6191250" y="3917602"/>
            <a:ext cx="285750" cy="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ลูกศร: ลง 17">
            <a:extLst>
              <a:ext uri="{FF2B5EF4-FFF2-40B4-BE49-F238E27FC236}">
                <a16:creationId xmlns:a16="http://schemas.microsoft.com/office/drawing/2014/main" id="{6FF847A7-6F9E-776F-F239-2A53F6E85621}"/>
              </a:ext>
            </a:extLst>
          </p:cNvPr>
          <p:cNvSpPr/>
          <p:nvPr/>
        </p:nvSpPr>
        <p:spPr>
          <a:xfrm>
            <a:off x="6172200" y="5661641"/>
            <a:ext cx="285750" cy="3804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1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582B07-D0F0-4B6B-A5D9-D2F192CB3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D79C9-FD78-4D11-A424-0002509BD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6DB01C-9C1F-4164-99EC-F0C2A75CD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00" y="10905"/>
            <a:ext cx="2452128" cy="3034118"/>
          </a:xfrm>
          <a:custGeom>
            <a:avLst/>
            <a:gdLst>
              <a:gd name="connsiteX0" fmla="*/ 1346716 w 2452128"/>
              <a:gd name="connsiteY0" fmla="*/ 0 h 3034118"/>
              <a:gd name="connsiteX1" fmla="*/ 2306895 w 2452128"/>
              <a:gd name="connsiteY1" fmla="*/ 0 h 3034118"/>
              <a:gd name="connsiteX2" fmla="*/ 2351179 w 2452128"/>
              <a:gd name="connsiteY2" fmla="*/ 120993 h 3034118"/>
              <a:gd name="connsiteX3" fmla="*/ 2452128 w 2452128"/>
              <a:gd name="connsiteY3" fmla="*/ 788709 h 3034118"/>
              <a:gd name="connsiteX4" fmla="*/ 206719 w 2452128"/>
              <a:gd name="connsiteY4" fmla="*/ 3034118 h 3034118"/>
              <a:gd name="connsiteX5" fmla="*/ 0 w 2452128"/>
              <a:gd name="connsiteY5" fmla="*/ 3023680 h 3034118"/>
              <a:gd name="connsiteX6" fmla="*/ 0 w 2452128"/>
              <a:gd name="connsiteY6" fmla="*/ 2158450 h 3034118"/>
              <a:gd name="connsiteX7" fmla="*/ 64926 w 2452128"/>
              <a:gd name="connsiteY7" fmla="*/ 2168359 h 3034118"/>
              <a:gd name="connsiteX8" fmla="*/ 206719 w 2452128"/>
              <a:gd name="connsiteY8" fmla="*/ 2175519 h 3034118"/>
              <a:gd name="connsiteX9" fmla="*/ 1593529 w 2452128"/>
              <a:gd name="connsiteY9" fmla="*/ 788709 h 3034118"/>
              <a:gd name="connsiteX10" fmla="*/ 1356684 w 2452128"/>
              <a:gd name="connsiteY10" fmla="*/ 13330 h 303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52128" h="3034118">
                <a:moveTo>
                  <a:pt x="1346716" y="0"/>
                </a:moveTo>
                <a:lnTo>
                  <a:pt x="2306895" y="0"/>
                </a:lnTo>
                <a:lnTo>
                  <a:pt x="2351179" y="120993"/>
                </a:lnTo>
                <a:cubicBezTo>
                  <a:pt x="2416786" y="331924"/>
                  <a:pt x="2452128" y="556189"/>
                  <a:pt x="2452128" y="788709"/>
                </a:cubicBezTo>
                <a:cubicBezTo>
                  <a:pt x="2452128" y="2028814"/>
                  <a:pt x="1446824" y="3034118"/>
                  <a:pt x="206719" y="3034118"/>
                </a:cubicBezTo>
                <a:lnTo>
                  <a:pt x="0" y="3023680"/>
                </a:lnTo>
                <a:lnTo>
                  <a:pt x="0" y="2158450"/>
                </a:lnTo>
                <a:lnTo>
                  <a:pt x="64926" y="2168359"/>
                </a:lnTo>
                <a:cubicBezTo>
                  <a:pt x="111546" y="2173094"/>
                  <a:pt x="158850" y="2175519"/>
                  <a:pt x="206719" y="2175519"/>
                </a:cubicBezTo>
                <a:cubicBezTo>
                  <a:pt x="972633" y="2175519"/>
                  <a:pt x="1593529" y="1554623"/>
                  <a:pt x="1593529" y="788709"/>
                </a:cubicBezTo>
                <a:cubicBezTo>
                  <a:pt x="1593529" y="501491"/>
                  <a:pt x="1506216" y="234667"/>
                  <a:pt x="1356684" y="1333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19796AB-81F4-4FC8-8171-F4BECA869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4240" y="0"/>
            <a:ext cx="4893352" cy="2394886"/>
          </a:xfrm>
          <a:custGeom>
            <a:avLst/>
            <a:gdLst>
              <a:gd name="connsiteX0" fmla="*/ 0 w 4893352"/>
              <a:gd name="connsiteY0" fmla="*/ 0 h 2394886"/>
              <a:gd name="connsiteX1" fmla="*/ 818991 w 4893352"/>
              <a:gd name="connsiteY1" fmla="*/ 0 h 2394886"/>
              <a:gd name="connsiteX2" fmla="*/ 824655 w 4893352"/>
              <a:gd name="connsiteY2" fmla="*/ 112159 h 2394886"/>
              <a:gd name="connsiteX3" fmla="*/ 2446675 w 4893352"/>
              <a:gd name="connsiteY3" fmla="*/ 1575894 h 2394886"/>
              <a:gd name="connsiteX4" fmla="*/ 4068695 w 4893352"/>
              <a:gd name="connsiteY4" fmla="*/ 112159 h 2394886"/>
              <a:gd name="connsiteX5" fmla="*/ 4074359 w 4893352"/>
              <a:gd name="connsiteY5" fmla="*/ 0 h 2394886"/>
              <a:gd name="connsiteX6" fmla="*/ 4893352 w 4893352"/>
              <a:gd name="connsiteY6" fmla="*/ 0 h 2394886"/>
              <a:gd name="connsiteX7" fmla="*/ 4883460 w 4893352"/>
              <a:gd name="connsiteY7" fmla="*/ 195896 h 2394886"/>
              <a:gd name="connsiteX8" fmla="*/ 2446676 w 4893352"/>
              <a:gd name="connsiteY8" fmla="*/ 2394886 h 2394886"/>
              <a:gd name="connsiteX9" fmla="*/ 9892 w 4893352"/>
              <a:gd name="connsiteY9" fmla="*/ 195896 h 239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93352" h="2394886">
                <a:moveTo>
                  <a:pt x="0" y="0"/>
                </a:moveTo>
                <a:lnTo>
                  <a:pt x="818991" y="0"/>
                </a:lnTo>
                <a:lnTo>
                  <a:pt x="824655" y="112159"/>
                </a:lnTo>
                <a:cubicBezTo>
                  <a:pt x="908150" y="934317"/>
                  <a:pt x="1602488" y="1575894"/>
                  <a:pt x="2446675" y="1575894"/>
                </a:cubicBezTo>
                <a:cubicBezTo>
                  <a:pt x="3290862" y="1575894"/>
                  <a:pt x="3985201" y="934317"/>
                  <a:pt x="4068695" y="112159"/>
                </a:cubicBezTo>
                <a:lnTo>
                  <a:pt x="4074359" y="0"/>
                </a:lnTo>
                <a:lnTo>
                  <a:pt x="4893352" y="0"/>
                </a:lnTo>
                <a:lnTo>
                  <a:pt x="4883460" y="195896"/>
                </a:lnTo>
                <a:cubicBezTo>
                  <a:pt x="4758025" y="1431036"/>
                  <a:pt x="3714910" y="2394886"/>
                  <a:pt x="2446676" y="2394886"/>
                </a:cubicBezTo>
                <a:cubicBezTo>
                  <a:pt x="1178442" y="2394886"/>
                  <a:pt x="135328" y="1431036"/>
                  <a:pt x="9892" y="19589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DA1A4301-6FFC-4C82-A1FA-7634D8CAA8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4145" y="3546697"/>
            <a:ext cx="568289" cy="568289"/>
          </a:xfrm>
          <a:prstGeom prst="rtTriangl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lgun Gothic Semilight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3DD1D-77DE-48B2-A0A0-626580153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230063-C474-48F9-AD35-F649415C2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251EB77-6139-46FD-BABC-85764659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177B72-4955-469C-BAF0-E076263794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09269C7-DB34-4A8C-BAC9-2496A058B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FA42117-D401-4236-8EAA-EC9095D4C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746B91E-6053-4974-B374-9D1B8FBD7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D5DA8D3-12FB-4731-BDBC-93B6113D0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16B49A-4893-4729-87B8-9A0B8E592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06D93EE-2329-4706-89C0-BB6C94A39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DC3E76F-2DB4-40DA-8C45-943861B1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56318F6-E559-4DA6-95C0-D2BB10BA6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3243B57-CFAA-461A-AE56-A61CF60F3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6AEACE9-7BE6-4FC5-9686-47F15ABA5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DCAE5B4-5700-44A8-91DA-D8415FB04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2F9D9C9-D01B-4870-8B33-310D77DF5B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05DDC7F-2142-41F1-B1E3-A37A0B6FD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B19576-1AA2-4552-8D7D-831B13781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04D005-AC5D-4160-8184-5BB45CE00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540368-C5A6-4F28-A60E-763362A6E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67B4722-C810-495C-BB11-45141E367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3B1706B-6FE4-44FB-B429-E59AE3B16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9DD5DAD-1CA2-48BA-94BF-70B1AC2BB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6A21FA-0159-4468-9737-BDBD3426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870688F-0FB0-4A4A-9F90-7EAE14CAE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F7D7D25-8970-4DD6-A3D7-0D550BA85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B480E32-418E-4DE3-B6E7-2F803A2C75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985F833-A609-4B9C-A0D7-6DF88DB7B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AA9A587-B078-4028-A924-4A6DDDA2C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E2E5E8E-3025-4C93-9E63-9C47C5BB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กล่องข้อความ 2">
            <a:extLst>
              <a:ext uri="{FF2B5EF4-FFF2-40B4-BE49-F238E27FC236}">
                <a16:creationId xmlns:a16="http://schemas.microsoft.com/office/drawing/2014/main" id="{E5A146A6-3275-C92A-35D7-0EBFF3344D85}"/>
              </a:ext>
            </a:extLst>
          </p:cNvPr>
          <p:cNvSpPr txBox="1"/>
          <p:nvPr/>
        </p:nvSpPr>
        <p:spPr>
          <a:xfrm>
            <a:off x="192527" y="238060"/>
            <a:ext cx="61953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b="1" dirty="0">
                <a:solidFill>
                  <a:srgbClr val="000000"/>
                </a:solidFill>
                <a:latin typeface="DB HelvethaicaMon X 75 Bd" panose="02000506090000020004" pitchFamily="2" charset="-34"/>
                <a:cs typeface="DB HelvethaicaMon X 75 Bd" panose="02000506090000020004" pitchFamily="2" charset="-34"/>
              </a:rPr>
              <a:t>การ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บริการใส่ฟันเทียม/รากฟันเทียม</a:t>
            </a:r>
          </a:p>
        </p:txBody>
      </p:sp>
      <p:sp>
        <p:nvSpPr>
          <p:cNvPr id="2" name="สี่เหลี่ยมผืนผ้า: มุมมน 5">
            <a:extLst>
              <a:ext uri="{FF2B5EF4-FFF2-40B4-BE49-F238E27FC236}">
                <a16:creationId xmlns:a16="http://schemas.microsoft.com/office/drawing/2014/main" id="{6D7A37AE-F653-BB21-340D-5456143D0416}"/>
              </a:ext>
            </a:extLst>
          </p:cNvPr>
          <p:cNvSpPr/>
          <p:nvPr/>
        </p:nvSpPr>
        <p:spPr>
          <a:xfrm>
            <a:off x="186614" y="1176822"/>
            <a:ext cx="4103030" cy="612570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บริการฟันเทียม</a:t>
            </a:r>
          </a:p>
        </p:txBody>
      </p:sp>
      <p:sp>
        <p:nvSpPr>
          <p:cNvPr id="3" name="สี่เหลี่ยมผืนผ้า 6">
            <a:extLst>
              <a:ext uri="{FF2B5EF4-FFF2-40B4-BE49-F238E27FC236}">
                <a16:creationId xmlns:a16="http://schemas.microsoft.com/office/drawing/2014/main" id="{83167EC7-BCCF-7955-0091-92A9933846FE}"/>
              </a:ext>
            </a:extLst>
          </p:cNvPr>
          <p:cNvSpPr/>
          <p:nvPr/>
        </p:nvSpPr>
        <p:spPr>
          <a:xfrm>
            <a:off x="250041" y="1859042"/>
            <a:ext cx="4048234" cy="1352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  การให้บริการในผู้ที่ไม่มีฟันทั้งปาก หรือสูญเสียฟันมากกว่า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16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ซี่ ในทุกสิทธิการรักษา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5" name="TextBox 68">
            <a:extLst>
              <a:ext uri="{FF2B5EF4-FFF2-40B4-BE49-F238E27FC236}">
                <a16:creationId xmlns:a16="http://schemas.microsoft.com/office/drawing/2014/main" id="{D85125CF-84F6-450B-B242-1606C5D3C1D1}"/>
              </a:ext>
            </a:extLst>
          </p:cNvPr>
          <p:cNvSpPr txBox="1"/>
          <p:nvPr/>
        </p:nvSpPr>
        <p:spPr>
          <a:xfrm>
            <a:off x="187362" y="4131717"/>
            <a:ext cx="420165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D33D50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  การให้บริการในผู้ที่มีฟันเทียมทั้งปากเดิม แต่ฟันเทียมหลวมไม่กระชับ เพราะสันเหงือกยุบตัว หรือมีข้อบ่งชี้จำเป็น  ต้องได้รับการฝังรากฟันเทียม เพื่อรองรับฟันเทียม ในผู้ใช้สิทธิหลักประกันสุขภาพแห่งชาติ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D33D50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EB9112CE-EA98-3950-CD16-E39F57A055D0}"/>
              </a:ext>
            </a:extLst>
          </p:cNvPr>
          <p:cNvSpPr/>
          <p:nvPr/>
        </p:nvSpPr>
        <p:spPr>
          <a:xfrm>
            <a:off x="186615" y="3446947"/>
            <a:ext cx="4103030" cy="612636"/>
          </a:xfrm>
          <a:prstGeom prst="roundRect">
            <a:avLst>
              <a:gd name="adj" fmla="val 21111"/>
            </a:avLst>
          </a:prstGeom>
          <a:solidFill>
            <a:srgbClr val="D33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บริการรากฟันเทียม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7" name="สี่เหลี่ยมผืนผ้า 153">
            <a:extLst>
              <a:ext uri="{FF2B5EF4-FFF2-40B4-BE49-F238E27FC236}">
                <a16:creationId xmlns:a16="http://schemas.microsoft.com/office/drawing/2014/main" id="{AF5575D6-0A71-7190-B72E-414B462DC510}"/>
              </a:ext>
            </a:extLst>
          </p:cNvPr>
          <p:cNvSpPr/>
          <p:nvPr/>
        </p:nvSpPr>
        <p:spPr>
          <a:xfrm>
            <a:off x="6002844" y="5126758"/>
            <a:ext cx="6032073" cy="16153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39750" algn="l"/>
              </a:tabLst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882BC1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  พิจารณาตามค่าเป้าหมายฟันเทียม รากฟันเทียม รายจังหวัด ปีงบประมาณ 2566 โดยติดตามผลการดำเนินงานจากระบบรายงาน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882BC1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HDC</a:t>
            </a: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srgbClr val="882BC1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กลุ่มรายงานมาตรฐาน “การเข้าถึงบริการทันตกรรมงานทันตกรรมประดิษฐ์” (รายงานที่ 11.5 และ 12.5) และ “รายงานผู้ที่ได้รับการฝังรากฟันเทียมรองรับฟันเทียมทั้งปาก” (รายงานที่ 13.36)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882BC1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61CC8BF9-BDFA-3598-AF69-B6523E29BA26}"/>
              </a:ext>
            </a:extLst>
          </p:cNvPr>
          <p:cNvSpPr/>
          <p:nvPr/>
        </p:nvSpPr>
        <p:spPr>
          <a:xfrm>
            <a:off x="4769656" y="5229867"/>
            <a:ext cx="1188416" cy="1444079"/>
          </a:xfrm>
          <a:prstGeom prst="roundRect">
            <a:avLst>
              <a:gd name="adj" fmla="val 21111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การประเมิน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B HelvethaicaMon X 75 Bd" panose="02000506090000020004" pitchFamily="2" charset="-34"/>
              <a:ea typeface="+mn-ea"/>
              <a:cs typeface="DB HelvethaicaMon X 75 Bd" panose="02000506090000020004" pitchFamily="2" charset="-34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4E79160-33A1-4977-3106-088D5E4A31B2}"/>
              </a:ext>
            </a:extLst>
          </p:cNvPr>
          <p:cNvSpPr txBox="1"/>
          <p:nvPr/>
        </p:nvSpPr>
        <p:spPr>
          <a:xfrm>
            <a:off x="6026677" y="1121554"/>
            <a:ext cx="59852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1" indent="-273050" algn="thaiDist">
              <a:buFont typeface="+mj-lt"/>
              <a:buAutoNum type="arabicPeriod"/>
            </a:pP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รพ.น่าน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ลงทะเบียนเข้าร่วมโครงการ/จัดทำเกณฑ์</a:t>
            </a:r>
          </a:p>
          <a:p>
            <a:pPr marL="273050" marR="0" lvl="1" indent="-27305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สสจ</a:t>
            </a:r>
            <a:r>
              <a:rPr lang="th-TH" sz="2400" b="1" dirty="0">
                <a:solidFill>
                  <a:srgbClr val="4949E7"/>
                </a:solidFill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ประชุมชี้แจงหน่วยบริการทุกแห่ง (16 ธ.ค.65)</a:t>
            </a:r>
          </a:p>
          <a:p>
            <a:pPr marL="273050" marR="0" lvl="1" indent="-27305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การค้นหากลุ่มเป้าหมายที่สูญเสียฟัน เพื่อเข้ารับบริการ</a:t>
            </a:r>
          </a:p>
          <a:p>
            <a:pPr marL="273050" marR="0" lvl="1" indent="-27305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การจัดบริการฟันเทียม/รากฟันเทียม</a:t>
            </a:r>
          </a:p>
          <a:p>
            <a:pPr marL="273050" marR="0" lvl="1" indent="-273050" algn="thai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สปสช. ชดเชยค่าบริการ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PRK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 ชุดละ 3,000 บาท ค่าผ่าตัด</a:t>
            </a:r>
            <a:b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</a:b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4949E7"/>
                </a:solidFill>
                <a:effectLst/>
                <a:uLnTx/>
                <a:uFillTx/>
                <a:latin typeface="DB HelvethaicaMon X 75 Bd" panose="02000506090000020004" pitchFamily="2" charset="-34"/>
                <a:ea typeface="Calibri" panose="020F0502020204030204" pitchFamily="34" charset="0"/>
                <a:cs typeface="DB HelvethaicaMon X 75 Bd" panose="02000506090000020004" pitchFamily="2" charset="-34"/>
              </a:rPr>
              <a:t>เหมาจ่าย 17,500 บาท/ราย ค่าติดตามปีที่ 1 อัตรา 700 บาท/ปี/ครั้ง ค่าติดตามปีที่ 2-5 อัตรา 2,800 บาท/ปี</a:t>
            </a:r>
          </a:p>
        </p:txBody>
      </p:sp>
      <p:sp>
        <p:nvSpPr>
          <p:cNvPr id="13" name="สี่เหลี่ยมผืนผ้า: มุมมน 5">
            <a:extLst>
              <a:ext uri="{FF2B5EF4-FFF2-40B4-BE49-F238E27FC236}">
                <a16:creationId xmlns:a16="http://schemas.microsoft.com/office/drawing/2014/main" id="{7CD8250F-3233-701D-F3A4-D2B4ABE0EEA2}"/>
              </a:ext>
            </a:extLst>
          </p:cNvPr>
          <p:cNvSpPr/>
          <p:nvPr/>
        </p:nvSpPr>
        <p:spPr>
          <a:xfrm>
            <a:off x="4738637" y="1132117"/>
            <a:ext cx="1197046" cy="3723306"/>
          </a:xfrm>
          <a:prstGeom prst="roundRect">
            <a:avLst/>
          </a:prstGeom>
          <a:solidFill>
            <a:srgbClr val="494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B HelvethaicaMon X 75 Bd" panose="02000506090000020004" pitchFamily="2" charset="-34"/>
                <a:ea typeface="+mn-ea"/>
                <a:cs typeface="DB HelvethaicaMon X 75 Bd" panose="02000506090000020004" pitchFamily="2" charset="-34"/>
              </a:rPr>
              <a:t>กิจกรรม</a:t>
            </a:r>
          </a:p>
        </p:txBody>
      </p:sp>
    </p:spTree>
    <p:extLst>
      <p:ext uri="{BB962C8B-B14F-4D97-AF65-F5344CB8AC3E}">
        <p14:creationId xmlns:p14="http://schemas.microsoft.com/office/powerpoint/2010/main" val="160849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4E1FF6-7CFA-4D66-B2D8-EA752E917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453" y="139841"/>
            <a:ext cx="4210878" cy="589029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ชุดสิทธิประโยชน์ผู้สูงอายุ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F417EA7-00CD-1214-8428-1710DB73C99F}"/>
              </a:ext>
            </a:extLst>
          </p:cNvPr>
          <p:cNvSpPr/>
          <p:nvPr/>
        </p:nvSpPr>
        <p:spPr>
          <a:xfrm>
            <a:off x="961778" y="1020418"/>
            <a:ext cx="3950880" cy="36658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u="sng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คัดกรองสุขภาพ 9 ด้าน</a:t>
            </a:r>
          </a:p>
          <a:p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1. สุขภาพช่องปาก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2. การได้ยิน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3. การขาดสารอาหาร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4. การมองเห็น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5. ความคิดความจำ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6. ภาวะซึมเศร้า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7. การกลั้นปัสสาวะ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8. การเคลื่อนไหวร่างกาย</a:t>
            </a:r>
            <a:b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</a:b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9. การปฏิบัติกิจวัตรประจำวัน  (</a:t>
            </a:r>
            <a:r>
              <a:rPr lang="en-US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ADL</a:t>
            </a:r>
            <a:r>
              <a:rPr lang="th-TH" sz="24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5" name="ลูกศร: ขวา 4">
            <a:extLst>
              <a:ext uri="{FF2B5EF4-FFF2-40B4-BE49-F238E27FC236}">
                <a16:creationId xmlns:a16="http://schemas.microsoft.com/office/drawing/2014/main" id="{D6903A91-4745-302C-D989-DE05FA4C8D89}"/>
              </a:ext>
            </a:extLst>
          </p:cNvPr>
          <p:cNvSpPr/>
          <p:nvPr/>
        </p:nvSpPr>
        <p:spPr>
          <a:xfrm>
            <a:off x="5018288" y="2583153"/>
            <a:ext cx="905435" cy="717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5C02FBC-8D41-B381-3761-2C9F39B8E7E6}"/>
              </a:ext>
            </a:extLst>
          </p:cNvPr>
          <p:cNvSpPr txBox="1"/>
          <p:nvPr/>
        </p:nvSpPr>
        <p:spPr>
          <a:xfrm>
            <a:off x="6340750" y="1056305"/>
            <a:ext cx="4555849" cy="954107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1, 2,3 4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อยู่ในชุดสิทธิประโยชน์ แบบเหมาจ่ายรายหัว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6DD7F41-62FA-DBF6-53C8-30B8A9B9A0A6}"/>
              </a:ext>
            </a:extLst>
          </p:cNvPr>
          <p:cNvSpPr txBox="1"/>
          <p:nvPr/>
        </p:nvSpPr>
        <p:spPr>
          <a:xfrm>
            <a:off x="6340752" y="3557671"/>
            <a:ext cx="4555848" cy="95410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5,7,8,9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อยู่ในเหมาจ่ายรายหัวกองทุน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LTC 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29735409-3AC8-81DF-4FE9-08DA8D985E19}"/>
              </a:ext>
            </a:extLst>
          </p:cNvPr>
          <p:cNvSpPr txBox="1"/>
          <p:nvPr/>
        </p:nvSpPr>
        <p:spPr>
          <a:xfrm>
            <a:off x="6340752" y="2338520"/>
            <a:ext cx="4555848" cy="95410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อยู่ในรายการบริการ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PP </a:t>
            </a:r>
            <a:r>
              <a:rPr lang="en-US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Warkload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แบบเหมาจ่ายรายหัว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FF18A9ED-1E75-4563-B817-27D872430122}"/>
              </a:ext>
            </a:extLst>
          </p:cNvPr>
          <p:cNvSpPr txBox="1"/>
          <p:nvPr/>
        </p:nvSpPr>
        <p:spPr>
          <a:xfrm>
            <a:off x="851452" y="4902277"/>
            <a:ext cx="10378523" cy="1815882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หน่วยบริการสามารถให้บริการคัดกรองตามรายการ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P&amp;P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fee Schedule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คัดกรองมะเร็งช่องปาก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คัดกรองมะเร็งลำไส้ใหญ่และลำไส้ตรง</a:t>
            </a:r>
          </a:p>
          <a:p>
            <a:pPr marL="457200" indent="-457200">
              <a:buFontTx/>
              <a:buChar char="-"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คัดกรองปัจจัยเสี่ยงต่อสุขภาพ (ความเสี่ยงต่อการเกิดโรค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DM, Total Cholesterol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122572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7CBA7F2-6958-FEAE-18AB-E3F8F71B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296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321C1C"/>
      </a:dk2>
      <a:lt2>
        <a:srgbClr val="F0F3F3"/>
      </a:lt2>
      <a:accent1>
        <a:srgbClr val="D33D50"/>
      </a:accent1>
      <a:accent2>
        <a:srgbClr val="C12B7D"/>
      </a:accent2>
      <a:accent3>
        <a:srgbClr val="D33DCD"/>
      </a:accent3>
      <a:accent4>
        <a:srgbClr val="882BC1"/>
      </a:accent4>
      <a:accent5>
        <a:srgbClr val="5B3DD3"/>
      </a:accent5>
      <a:accent6>
        <a:srgbClr val="2B4BC1"/>
      </a:accent6>
      <a:hlink>
        <a:srgbClr val="7E54C6"/>
      </a:hlink>
      <a:folHlink>
        <a:srgbClr val="7F7F7F"/>
      </a:folHlink>
    </a:clrScheme>
    <a:fontScheme name="Custom 49">
      <a:majorFont>
        <a:latin typeface="Malgun Gothic"/>
        <a:ea typeface=""/>
        <a:cs typeface=""/>
      </a:majorFont>
      <a:minorFont>
        <a:latin typeface="Malgun Gothic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4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829</Words>
  <Application>Microsoft Office PowerPoint</Application>
  <PresentationFormat>แบบจอกว้าง</PresentationFormat>
  <Paragraphs>89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22" baseType="lpstr">
      <vt:lpstr>Malgun Gothic</vt:lpstr>
      <vt:lpstr>Malgun Gothic Semilight</vt:lpstr>
      <vt:lpstr>Arial</vt:lpstr>
      <vt:lpstr>Calibri</vt:lpstr>
      <vt:lpstr>Calibri Light</vt:lpstr>
      <vt:lpstr>DB HelvethaicaMon X 75 Bd</vt:lpstr>
      <vt:lpstr>Tahoma</vt:lpstr>
      <vt:lpstr>TH SarabunPSK</vt:lpstr>
      <vt:lpstr>ธีมของ Office</vt:lpstr>
      <vt:lpstr>ชุดรูปแบบของ Office</vt:lpstr>
      <vt:lpstr>SineVTI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การสนับสนุนแว่นตา</vt:lpstr>
      <vt:lpstr>งานนำเสนอ PowerPoint</vt:lpstr>
      <vt:lpstr>ชุดสิทธิประโยชน์ผู้สูงอายุ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hp-nan</dc:creator>
  <cp:lastModifiedBy>hp-nan</cp:lastModifiedBy>
  <cp:revision>42</cp:revision>
  <cp:lastPrinted>2022-12-26T08:03:59Z</cp:lastPrinted>
  <dcterms:created xsi:type="dcterms:W3CDTF">2022-12-18T09:56:37Z</dcterms:created>
  <dcterms:modified xsi:type="dcterms:W3CDTF">2022-12-27T12:49:35Z</dcterms:modified>
</cp:coreProperties>
</file>